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0" r:id="rId5"/>
    <p:sldId id="267" r:id="rId6"/>
    <p:sldId id="282" r:id="rId7"/>
    <p:sldId id="289" r:id="rId8"/>
    <p:sldId id="287" r:id="rId9"/>
    <p:sldId id="288" r:id="rId10"/>
    <p:sldId id="274" r:id="rId11"/>
    <p:sldId id="268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1" y="73"/>
      </p:cViewPr>
      <p:guideLst>
        <p:guide pos="416"/>
        <p:guide pos="7256"/>
        <p:guide orient="horz" pos="640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0&#31532;&#19968;&#23398;&#26399;&#35838;&#31243;\python\ObesityDataSet_raw_and_data_sinthetic%20(2)\ObesityDataSet_raw_and_data_sintheti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53-4BDD-8E24-5A4746377DB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53-4BDD-8E24-5A4746377DBD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53-4BDD-8E24-5A4746377D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62-4C5F-BA84-3368A3C34E15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62-4C5F-BA84-3368A3C34E1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62-4C5F-BA84-3368A3C34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/>
              <a:t>Balanced Distribution of data regarding the obesity levels category</a:t>
            </a:r>
            <a:endParaRPr lang="zh-CN" altLang="en-US" sz="2000" dirty="0"/>
          </a:p>
        </c:rich>
      </c:tx>
      <c:layout>
        <c:manualLayout>
          <c:xMode val="edge"/>
          <c:yMode val="edge"/>
          <c:x val="0.14754403009964429"/>
          <c:y val="1.62310552486376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A0-49D8-9B93-967AA516EC6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5A0-49D8-9B93-967AA516EC6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A0-49D8-9B93-967AA516EC6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5A0-49D8-9B93-967AA516EC6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A0-49D8-9B93-967AA516EC6C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5A0-49D8-9B93-967AA516EC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ObesityDataSet_raw_and_data_sin!$Z$2102:$AF$2102</c:f>
              <c:strCache>
                <c:ptCount val="7"/>
                <c:pt idx="0">
                  <c:v>Insufficient_Weight</c:v>
                </c:pt>
                <c:pt idx="1">
                  <c:v>Normal_Weight</c:v>
                </c:pt>
                <c:pt idx="2">
                  <c:v>Overweight_Level_I</c:v>
                </c:pt>
                <c:pt idx="3">
                  <c:v>Overweight_Level_II</c:v>
                </c:pt>
                <c:pt idx="4">
                  <c:v>Obesity_Type_I</c:v>
                </c:pt>
                <c:pt idx="5">
                  <c:v>Obesity_Type_II</c:v>
                </c:pt>
                <c:pt idx="6">
                  <c:v>Obesity_Type_III</c:v>
                </c:pt>
              </c:strCache>
            </c:strRef>
          </c:cat>
          <c:val>
            <c:numRef>
              <c:f>ObesityDataSet_raw_and_data_sin!$Z$2103:$AF$2103</c:f>
              <c:numCache>
                <c:formatCode>General</c:formatCode>
                <c:ptCount val="7"/>
                <c:pt idx="0">
                  <c:v>272</c:v>
                </c:pt>
                <c:pt idx="1">
                  <c:v>287</c:v>
                </c:pt>
                <c:pt idx="2">
                  <c:v>290</c:v>
                </c:pt>
                <c:pt idx="3">
                  <c:v>290</c:v>
                </c:pt>
                <c:pt idx="4">
                  <c:v>351</c:v>
                </c:pt>
                <c:pt idx="5">
                  <c:v>297</c:v>
                </c:pt>
                <c:pt idx="6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A0-49D8-9B93-967AA516EC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7360015"/>
        <c:axId val="1807849743"/>
      </c:barChart>
      <c:catAx>
        <c:axId val="2007360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/>
                  <a:t>Obesity Level Category</a:t>
                </a:r>
                <a:endParaRPr lang="zh-CN" altLang="en-US" sz="2000" dirty="0"/>
              </a:p>
            </c:rich>
          </c:tx>
          <c:layout>
            <c:manualLayout>
              <c:xMode val="edge"/>
              <c:yMode val="edge"/>
              <c:x val="0.40949749522860851"/>
              <c:y val="0.90149091401715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7849743"/>
        <c:crosses val="autoZero"/>
        <c:auto val="1"/>
        <c:lblAlgn val="ctr"/>
        <c:lblOffset val="100"/>
        <c:noMultiLvlLbl val="0"/>
      </c:catAx>
      <c:valAx>
        <c:axId val="1807849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2000" dirty="0"/>
                  <a:t>Number of records</a:t>
                </a:r>
                <a:endParaRPr lang="zh-CN" altLang="en-US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0736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28A7-3A67-4CB9-AB98-DD0B66AC7ED2}" type="datetimeFigureOut">
              <a:rPr lang="zh-CN" altLang="en-US" smtClean="0"/>
              <a:pPr/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FC9EC-E737-4515-B61E-9382AB6DBB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8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681F7-14E1-450C-8DE2-0CD613B104FF}" type="datetimeFigureOut">
              <a:rPr lang="zh-CN" altLang="en-US" smtClean="0"/>
              <a:pPr/>
              <a:t>2020/11/21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733CD-B524-4C62-BF2A-45D1CBF87D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18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733CD-B524-4C62-BF2A-45D1CBF87D0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7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5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5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97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7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3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9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8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4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94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A38E6-9CFB-456B-B495-A795E1D8D7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0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Estimation+of+obesity+levels+based+on+eating+habits+and+physical+condi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21"/>
          <p:cNvSpPr/>
          <p:nvPr/>
        </p:nvSpPr>
        <p:spPr>
          <a:xfrm>
            <a:off x="5682639" y="43453"/>
            <a:ext cx="6383212" cy="6739745"/>
          </a:xfrm>
          <a:custGeom>
            <a:avLst/>
            <a:gdLst/>
            <a:ahLst/>
            <a:cxnLst/>
            <a:rect l="l" t="t" r="r" b="b"/>
            <a:pathLst>
              <a:path w="5480586" h="5786703">
                <a:moveTo>
                  <a:pt x="2718164" y="1807192"/>
                </a:moveTo>
                <a:cubicBezTo>
                  <a:pt x="2614896" y="1807192"/>
                  <a:pt x="2521463" y="1832394"/>
                  <a:pt x="2437865" y="1882799"/>
                </a:cubicBezTo>
                <a:cubicBezTo>
                  <a:pt x="2354267" y="1933204"/>
                  <a:pt x="2281734" y="1998361"/>
                  <a:pt x="2220265" y="2078271"/>
                </a:cubicBezTo>
                <a:cubicBezTo>
                  <a:pt x="2158795" y="2158181"/>
                  <a:pt x="2106547" y="2248541"/>
                  <a:pt x="2063518" y="2349350"/>
                </a:cubicBezTo>
                <a:cubicBezTo>
                  <a:pt x="2020490" y="2450159"/>
                  <a:pt x="1985453" y="2553427"/>
                  <a:pt x="1958406" y="2659154"/>
                </a:cubicBezTo>
                <a:cubicBezTo>
                  <a:pt x="1931360" y="2764881"/>
                  <a:pt x="1912304" y="2867535"/>
                  <a:pt x="1901240" y="2967114"/>
                </a:cubicBezTo>
                <a:cubicBezTo>
                  <a:pt x="1890175" y="3066694"/>
                  <a:pt x="1884643" y="3154595"/>
                  <a:pt x="1884643" y="3230817"/>
                </a:cubicBezTo>
                <a:cubicBezTo>
                  <a:pt x="1884643" y="3412766"/>
                  <a:pt x="1917222" y="3552915"/>
                  <a:pt x="1982379" y="3651266"/>
                </a:cubicBezTo>
                <a:cubicBezTo>
                  <a:pt x="2047537" y="3749616"/>
                  <a:pt x="2157566" y="3798792"/>
                  <a:pt x="2312468" y="3798792"/>
                </a:cubicBezTo>
                <a:cubicBezTo>
                  <a:pt x="2371479" y="3798792"/>
                  <a:pt x="2431718" y="3788342"/>
                  <a:pt x="2493188" y="3767442"/>
                </a:cubicBezTo>
                <a:cubicBezTo>
                  <a:pt x="2554657" y="3746543"/>
                  <a:pt x="2619814" y="3714579"/>
                  <a:pt x="2688659" y="3671551"/>
                </a:cubicBezTo>
                <a:cubicBezTo>
                  <a:pt x="2757505" y="3628522"/>
                  <a:pt x="2830653" y="3571971"/>
                  <a:pt x="2908104" y="3501896"/>
                </a:cubicBezTo>
                <a:cubicBezTo>
                  <a:pt x="2985555" y="3431821"/>
                  <a:pt x="3070997" y="3348838"/>
                  <a:pt x="3164430" y="3252946"/>
                </a:cubicBezTo>
                <a:lnTo>
                  <a:pt x="3341461" y="2294028"/>
                </a:lnTo>
                <a:cubicBezTo>
                  <a:pt x="3248028" y="2136667"/>
                  <a:pt x="3152136" y="2016187"/>
                  <a:pt x="3053786" y="1932589"/>
                </a:cubicBezTo>
                <a:cubicBezTo>
                  <a:pt x="2955435" y="1848991"/>
                  <a:pt x="2843561" y="1807192"/>
                  <a:pt x="2718164" y="1807192"/>
                </a:cubicBezTo>
                <a:close/>
                <a:moveTo>
                  <a:pt x="3138613" y="0"/>
                </a:moveTo>
                <a:cubicBezTo>
                  <a:pt x="3541851" y="0"/>
                  <a:pt x="3890381" y="48561"/>
                  <a:pt x="4184203" y="145682"/>
                </a:cubicBezTo>
                <a:cubicBezTo>
                  <a:pt x="4478025" y="242803"/>
                  <a:pt x="4720828" y="379879"/>
                  <a:pt x="4912612" y="556910"/>
                </a:cubicBezTo>
                <a:cubicBezTo>
                  <a:pt x="5104395" y="733941"/>
                  <a:pt x="5247004" y="949698"/>
                  <a:pt x="5340437" y="1204180"/>
                </a:cubicBezTo>
                <a:cubicBezTo>
                  <a:pt x="5433870" y="1458662"/>
                  <a:pt x="5480586" y="1742035"/>
                  <a:pt x="5480586" y="2054298"/>
                </a:cubicBezTo>
                <a:cubicBezTo>
                  <a:pt x="5480586" y="2221494"/>
                  <a:pt x="5470136" y="2392378"/>
                  <a:pt x="5449237" y="2566951"/>
                </a:cubicBezTo>
                <a:cubicBezTo>
                  <a:pt x="5428338" y="2741523"/>
                  <a:pt x="5394529" y="2911178"/>
                  <a:pt x="5347813" y="3075915"/>
                </a:cubicBezTo>
                <a:cubicBezTo>
                  <a:pt x="5301097" y="3240652"/>
                  <a:pt x="5239627" y="3396169"/>
                  <a:pt x="5163406" y="3542465"/>
                </a:cubicBezTo>
                <a:cubicBezTo>
                  <a:pt x="5087184" y="3688762"/>
                  <a:pt x="4993751" y="3817232"/>
                  <a:pt x="4883107" y="3927877"/>
                </a:cubicBezTo>
                <a:cubicBezTo>
                  <a:pt x="4772462" y="4038521"/>
                  <a:pt x="4643992" y="4125193"/>
                  <a:pt x="4497695" y="4187891"/>
                </a:cubicBezTo>
                <a:cubicBezTo>
                  <a:pt x="4351399" y="4250590"/>
                  <a:pt x="4183588" y="4281939"/>
                  <a:pt x="3994263" y="4281939"/>
                </a:cubicBezTo>
                <a:cubicBezTo>
                  <a:pt x="3893454" y="4281939"/>
                  <a:pt x="3800021" y="4270260"/>
                  <a:pt x="3713964" y="4246901"/>
                </a:cubicBezTo>
                <a:cubicBezTo>
                  <a:pt x="3627907" y="4223544"/>
                  <a:pt x="3551686" y="4189735"/>
                  <a:pt x="3485299" y="4145477"/>
                </a:cubicBezTo>
                <a:cubicBezTo>
                  <a:pt x="3418912" y="4101220"/>
                  <a:pt x="3362976" y="4044053"/>
                  <a:pt x="3317488" y="3973979"/>
                </a:cubicBezTo>
                <a:cubicBezTo>
                  <a:pt x="3272001" y="3903904"/>
                  <a:pt x="3240652" y="3823379"/>
                  <a:pt x="3223441" y="3732405"/>
                </a:cubicBezTo>
                <a:cubicBezTo>
                  <a:pt x="3125090" y="3830755"/>
                  <a:pt x="3029813" y="3914968"/>
                  <a:pt x="2937609" y="3985043"/>
                </a:cubicBezTo>
                <a:cubicBezTo>
                  <a:pt x="2845406" y="4055118"/>
                  <a:pt x="2755046" y="4112284"/>
                  <a:pt x="2666530" y="4156542"/>
                </a:cubicBezTo>
                <a:cubicBezTo>
                  <a:pt x="2578015" y="4200800"/>
                  <a:pt x="2491343" y="4232764"/>
                  <a:pt x="2406516" y="4252434"/>
                </a:cubicBezTo>
                <a:cubicBezTo>
                  <a:pt x="2321689" y="4272104"/>
                  <a:pt x="2238705" y="4281939"/>
                  <a:pt x="2157566" y="4281939"/>
                </a:cubicBezTo>
                <a:cubicBezTo>
                  <a:pt x="2051839" y="4281939"/>
                  <a:pt x="1958406" y="4271490"/>
                  <a:pt x="1877267" y="4250590"/>
                </a:cubicBezTo>
                <a:cubicBezTo>
                  <a:pt x="1796128" y="4229690"/>
                  <a:pt x="1724209" y="4198956"/>
                  <a:pt x="1661511" y="4158386"/>
                </a:cubicBezTo>
                <a:cubicBezTo>
                  <a:pt x="1598812" y="4117816"/>
                  <a:pt x="1545334" y="4068026"/>
                  <a:pt x="1501076" y="4009016"/>
                </a:cubicBezTo>
                <a:cubicBezTo>
                  <a:pt x="1456818" y="3950006"/>
                  <a:pt x="1419937" y="3883619"/>
                  <a:pt x="1390432" y="3809856"/>
                </a:cubicBezTo>
                <a:cubicBezTo>
                  <a:pt x="1360926" y="3736093"/>
                  <a:pt x="1340027" y="3654954"/>
                  <a:pt x="1327733" y="3566438"/>
                </a:cubicBezTo>
                <a:cubicBezTo>
                  <a:pt x="1315439" y="3477923"/>
                  <a:pt x="1309293" y="3382031"/>
                  <a:pt x="1309293" y="3278763"/>
                </a:cubicBezTo>
                <a:cubicBezTo>
                  <a:pt x="1309293" y="3173036"/>
                  <a:pt x="1317898" y="3051942"/>
                  <a:pt x="1335109" y="2915480"/>
                </a:cubicBezTo>
                <a:cubicBezTo>
                  <a:pt x="1352321" y="2779019"/>
                  <a:pt x="1380597" y="2638255"/>
                  <a:pt x="1419937" y="2493188"/>
                </a:cubicBezTo>
                <a:cubicBezTo>
                  <a:pt x="1459277" y="2348121"/>
                  <a:pt x="1513370" y="2206127"/>
                  <a:pt x="1582215" y="2067207"/>
                </a:cubicBezTo>
                <a:cubicBezTo>
                  <a:pt x="1651061" y="1928286"/>
                  <a:pt x="1736503" y="1804119"/>
                  <a:pt x="1838541" y="1694704"/>
                </a:cubicBezTo>
                <a:cubicBezTo>
                  <a:pt x="1940580" y="1585289"/>
                  <a:pt x="2061674" y="1496773"/>
                  <a:pt x="2201824" y="1429157"/>
                </a:cubicBezTo>
                <a:cubicBezTo>
                  <a:pt x="2341973" y="1361541"/>
                  <a:pt x="2505481" y="1327733"/>
                  <a:pt x="2692347" y="1327733"/>
                </a:cubicBezTo>
                <a:cubicBezTo>
                  <a:pt x="2771028" y="1327733"/>
                  <a:pt x="2846635" y="1336953"/>
                  <a:pt x="2919168" y="1355394"/>
                </a:cubicBezTo>
                <a:cubicBezTo>
                  <a:pt x="2991702" y="1373835"/>
                  <a:pt x="3061162" y="1402725"/>
                  <a:pt x="3127549" y="1442066"/>
                </a:cubicBezTo>
                <a:cubicBezTo>
                  <a:pt x="3193935" y="1481406"/>
                  <a:pt x="3257864" y="1530581"/>
                  <a:pt x="3319332" y="1589591"/>
                </a:cubicBezTo>
                <a:cubicBezTo>
                  <a:pt x="3380801" y="1648602"/>
                  <a:pt x="3443500" y="1718677"/>
                  <a:pt x="3507428" y="1799816"/>
                </a:cubicBezTo>
                <a:lnTo>
                  <a:pt x="3570127" y="1475259"/>
                </a:lnTo>
                <a:cubicBezTo>
                  <a:pt x="3579961" y="1440836"/>
                  <a:pt x="3602090" y="1415019"/>
                  <a:pt x="3636513" y="1397808"/>
                </a:cubicBezTo>
                <a:cubicBezTo>
                  <a:pt x="3670936" y="1380596"/>
                  <a:pt x="3734864" y="1371991"/>
                  <a:pt x="3828297" y="1371991"/>
                </a:cubicBezTo>
                <a:cubicBezTo>
                  <a:pt x="3872555" y="1371991"/>
                  <a:pt x="3910051" y="1374450"/>
                  <a:pt x="3940785" y="1379367"/>
                </a:cubicBezTo>
                <a:cubicBezTo>
                  <a:pt x="3971520" y="1384285"/>
                  <a:pt x="3995493" y="1391046"/>
                  <a:pt x="4012704" y="1399652"/>
                </a:cubicBezTo>
                <a:cubicBezTo>
                  <a:pt x="4029915" y="1408257"/>
                  <a:pt x="4041595" y="1418707"/>
                  <a:pt x="4047742" y="1431001"/>
                </a:cubicBezTo>
                <a:cubicBezTo>
                  <a:pt x="4053888" y="1443295"/>
                  <a:pt x="4054503" y="1458047"/>
                  <a:pt x="4049586" y="1475259"/>
                </a:cubicBezTo>
                <a:lnTo>
                  <a:pt x="3721341" y="3171807"/>
                </a:lnTo>
                <a:cubicBezTo>
                  <a:pt x="3682001" y="3385719"/>
                  <a:pt x="3691835" y="3543695"/>
                  <a:pt x="3750846" y="3645734"/>
                </a:cubicBezTo>
                <a:cubicBezTo>
                  <a:pt x="3809856" y="3747772"/>
                  <a:pt x="3921730" y="3798792"/>
                  <a:pt x="4086467" y="3798792"/>
                </a:cubicBezTo>
                <a:cubicBezTo>
                  <a:pt x="4187276" y="3798792"/>
                  <a:pt x="4278250" y="3773589"/>
                  <a:pt x="4359390" y="3723185"/>
                </a:cubicBezTo>
                <a:cubicBezTo>
                  <a:pt x="4440529" y="3672780"/>
                  <a:pt x="4511833" y="3604549"/>
                  <a:pt x="4573302" y="3518492"/>
                </a:cubicBezTo>
                <a:cubicBezTo>
                  <a:pt x="4634771" y="3432436"/>
                  <a:pt x="4686405" y="3332241"/>
                  <a:pt x="4728204" y="3217908"/>
                </a:cubicBezTo>
                <a:cubicBezTo>
                  <a:pt x="4770004" y="3103576"/>
                  <a:pt x="4804426" y="2983097"/>
                  <a:pt x="4831473" y="2856470"/>
                </a:cubicBezTo>
                <a:cubicBezTo>
                  <a:pt x="4858519" y="2729844"/>
                  <a:pt x="4878189" y="2600144"/>
                  <a:pt x="4890483" y="2467371"/>
                </a:cubicBezTo>
                <a:cubicBezTo>
                  <a:pt x="4902777" y="2334597"/>
                  <a:pt x="4908924" y="2206741"/>
                  <a:pt x="4908924" y="2083803"/>
                </a:cubicBezTo>
                <a:cubicBezTo>
                  <a:pt x="4908924" y="1869891"/>
                  <a:pt x="4880033" y="1666428"/>
                  <a:pt x="4822252" y="1473415"/>
                </a:cubicBezTo>
                <a:cubicBezTo>
                  <a:pt x="4764471" y="1280402"/>
                  <a:pt x="4665506" y="1110747"/>
                  <a:pt x="4525356" y="964451"/>
                </a:cubicBezTo>
                <a:cubicBezTo>
                  <a:pt x="4385207" y="818154"/>
                  <a:pt x="4197726" y="701363"/>
                  <a:pt x="3962914" y="614077"/>
                </a:cubicBezTo>
                <a:cubicBezTo>
                  <a:pt x="3728102" y="526791"/>
                  <a:pt x="3433665" y="483147"/>
                  <a:pt x="3079603" y="483147"/>
                </a:cubicBezTo>
                <a:cubicBezTo>
                  <a:pt x="2789469" y="483147"/>
                  <a:pt x="2531298" y="515111"/>
                  <a:pt x="2305092" y="579039"/>
                </a:cubicBezTo>
                <a:cubicBezTo>
                  <a:pt x="2078886" y="642967"/>
                  <a:pt x="1879726" y="729639"/>
                  <a:pt x="1707612" y="839054"/>
                </a:cubicBezTo>
                <a:cubicBezTo>
                  <a:pt x="1535499" y="948468"/>
                  <a:pt x="1387973" y="1074480"/>
                  <a:pt x="1265035" y="1217089"/>
                </a:cubicBezTo>
                <a:cubicBezTo>
                  <a:pt x="1142096" y="1359697"/>
                  <a:pt x="1038213" y="1511526"/>
                  <a:pt x="953386" y="1672575"/>
                </a:cubicBezTo>
                <a:cubicBezTo>
                  <a:pt x="868559" y="1833624"/>
                  <a:pt x="800328" y="1998361"/>
                  <a:pt x="748694" y="2166787"/>
                </a:cubicBezTo>
                <a:cubicBezTo>
                  <a:pt x="697060" y="2335212"/>
                  <a:pt x="657720" y="2497491"/>
                  <a:pt x="630673" y="2653622"/>
                </a:cubicBezTo>
                <a:cubicBezTo>
                  <a:pt x="603627" y="2809754"/>
                  <a:pt x="585801" y="2956665"/>
                  <a:pt x="577195" y="3094356"/>
                </a:cubicBezTo>
                <a:cubicBezTo>
                  <a:pt x="568589" y="3232047"/>
                  <a:pt x="564287" y="3348838"/>
                  <a:pt x="564287" y="3444730"/>
                </a:cubicBezTo>
                <a:cubicBezTo>
                  <a:pt x="564287" y="3717652"/>
                  <a:pt x="595636" y="3967217"/>
                  <a:pt x="658334" y="4193423"/>
                </a:cubicBezTo>
                <a:cubicBezTo>
                  <a:pt x="721033" y="4419630"/>
                  <a:pt x="829833" y="4615102"/>
                  <a:pt x="984735" y="4779839"/>
                </a:cubicBezTo>
                <a:cubicBezTo>
                  <a:pt x="1139638" y="4944576"/>
                  <a:pt x="1347403" y="5072432"/>
                  <a:pt x="1608032" y="5163406"/>
                </a:cubicBezTo>
                <a:cubicBezTo>
                  <a:pt x="1868661" y="5254381"/>
                  <a:pt x="2196906" y="5299867"/>
                  <a:pt x="2592767" y="5299867"/>
                </a:cubicBezTo>
                <a:cubicBezTo>
                  <a:pt x="2772257" y="5299867"/>
                  <a:pt x="2934536" y="5289418"/>
                  <a:pt x="3079603" y="5268518"/>
                </a:cubicBezTo>
                <a:cubicBezTo>
                  <a:pt x="3224670" y="5247619"/>
                  <a:pt x="3350682" y="5225490"/>
                  <a:pt x="3457638" y="5202132"/>
                </a:cubicBezTo>
                <a:cubicBezTo>
                  <a:pt x="3564594" y="5178773"/>
                  <a:pt x="3651266" y="5156645"/>
                  <a:pt x="3717652" y="5135745"/>
                </a:cubicBezTo>
                <a:cubicBezTo>
                  <a:pt x="3784039" y="5114846"/>
                  <a:pt x="3829526" y="5104396"/>
                  <a:pt x="3854114" y="5104396"/>
                </a:cubicBezTo>
                <a:cubicBezTo>
                  <a:pt x="3868866" y="5104396"/>
                  <a:pt x="3881775" y="5108699"/>
                  <a:pt x="3892839" y="5117304"/>
                </a:cubicBezTo>
                <a:cubicBezTo>
                  <a:pt x="3903904" y="5125910"/>
                  <a:pt x="3912510" y="5139433"/>
                  <a:pt x="3918656" y="5157874"/>
                </a:cubicBezTo>
                <a:cubicBezTo>
                  <a:pt x="3924803" y="5176315"/>
                  <a:pt x="3929106" y="5199673"/>
                  <a:pt x="3931565" y="5227949"/>
                </a:cubicBezTo>
                <a:cubicBezTo>
                  <a:pt x="3934024" y="5256225"/>
                  <a:pt x="3935253" y="5291262"/>
                  <a:pt x="3935253" y="5333061"/>
                </a:cubicBezTo>
                <a:cubicBezTo>
                  <a:pt x="3935253" y="5367484"/>
                  <a:pt x="3934639" y="5395759"/>
                  <a:pt x="3933409" y="5417888"/>
                </a:cubicBezTo>
                <a:cubicBezTo>
                  <a:pt x="3932179" y="5440017"/>
                  <a:pt x="3929106" y="5460302"/>
                  <a:pt x="3924189" y="5478743"/>
                </a:cubicBezTo>
                <a:cubicBezTo>
                  <a:pt x="3919271" y="5497183"/>
                  <a:pt x="3912510" y="5513780"/>
                  <a:pt x="3903904" y="5528533"/>
                </a:cubicBezTo>
                <a:cubicBezTo>
                  <a:pt x="3895298" y="5543285"/>
                  <a:pt x="3883619" y="5556808"/>
                  <a:pt x="3868866" y="5569102"/>
                </a:cubicBezTo>
                <a:cubicBezTo>
                  <a:pt x="3854114" y="5581396"/>
                  <a:pt x="3811700" y="5599837"/>
                  <a:pt x="3741625" y="5624424"/>
                </a:cubicBezTo>
                <a:cubicBezTo>
                  <a:pt x="3671551" y="5649012"/>
                  <a:pt x="3576888" y="5673600"/>
                  <a:pt x="3457638" y="5698187"/>
                </a:cubicBezTo>
                <a:cubicBezTo>
                  <a:pt x="3338388" y="5722775"/>
                  <a:pt x="3198853" y="5743675"/>
                  <a:pt x="3039033" y="5760886"/>
                </a:cubicBezTo>
                <a:cubicBezTo>
                  <a:pt x="2879214" y="5778098"/>
                  <a:pt x="2703412" y="5786703"/>
                  <a:pt x="2511628" y="5786703"/>
                </a:cubicBezTo>
                <a:cubicBezTo>
                  <a:pt x="2051839" y="5786703"/>
                  <a:pt x="1662740" y="5732610"/>
                  <a:pt x="1344330" y="5624424"/>
                </a:cubicBezTo>
                <a:cubicBezTo>
                  <a:pt x="1025920" y="5516239"/>
                  <a:pt x="766520" y="5361337"/>
                  <a:pt x="566131" y="5159718"/>
                </a:cubicBezTo>
                <a:cubicBezTo>
                  <a:pt x="365741" y="4958099"/>
                  <a:pt x="221289" y="4715911"/>
                  <a:pt x="132773" y="4433153"/>
                </a:cubicBezTo>
                <a:cubicBezTo>
                  <a:pt x="44258" y="4150395"/>
                  <a:pt x="0" y="3834444"/>
                  <a:pt x="0" y="3485299"/>
                </a:cubicBezTo>
                <a:cubicBezTo>
                  <a:pt x="0" y="3357444"/>
                  <a:pt x="6762" y="3210532"/>
                  <a:pt x="20285" y="3044566"/>
                </a:cubicBezTo>
                <a:cubicBezTo>
                  <a:pt x="33808" y="2878599"/>
                  <a:pt x="59625" y="2701568"/>
                  <a:pt x="97736" y="2513473"/>
                </a:cubicBezTo>
                <a:cubicBezTo>
                  <a:pt x="135847" y="2325377"/>
                  <a:pt x="189325" y="2133593"/>
                  <a:pt x="258170" y="1938121"/>
                </a:cubicBezTo>
                <a:cubicBezTo>
                  <a:pt x="327016" y="1742650"/>
                  <a:pt x="416146" y="1551481"/>
                  <a:pt x="525561" y="1364615"/>
                </a:cubicBezTo>
                <a:cubicBezTo>
                  <a:pt x="634976" y="1177748"/>
                  <a:pt x="767750" y="1001332"/>
                  <a:pt x="923881" y="835365"/>
                </a:cubicBezTo>
                <a:cubicBezTo>
                  <a:pt x="1080013" y="669399"/>
                  <a:pt x="1264420" y="524331"/>
                  <a:pt x="1477103" y="400164"/>
                </a:cubicBezTo>
                <a:cubicBezTo>
                  <a:pt x="1689786" y="275997"/>
                  <a:pt x="1933204" y="178261"/>
                  <a:pt x="2207356" y="106957"/>
                </a:cubicBezTo>
                <a:cubicBezTo>
                  <a:pt x="2481508" y="35652"/>
                  <a:pt x="2791927" y="0"/>
                  <a:pt x="3138613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grpSp>
        <p:nvGrpSpPr>
          <p:cNvPr id="9" name="淘宝网chenying0907出品 8"/>
          <p:cNvGrpSpPr/>
          <p:nvPr/>
        </p:nvGrpSpPr>
        <p:grpSpPr>
          <a:xfrm>
            <a:off x="0" y="1569744"/>
            <a:ext cx="12192000" cy="2279739"/>
            <a:chOff x="0" y="1578279"/>
            <a:chExt cx="12192000" cy="2279739"/>
          </a:xfrm>
          <a:blipFill dpi="0" rotWithShape="1">
            <a:blip r:embed="rId2"/>
            <a:srcRect/>
            <a:stretch>
              <a:fillRect l="-12000" t="-11000" b="-41000"/>
            </a:stretch>
          </a:blipFill>
        </p:grpSpPr>
        <p:sp>
          <p:nvSpPr>
            <p:cNvPr id="5" name="淘宝网chenying0907出品 4"/>
            <p:cNvSpPr/>
            <p:nvPr/>
          </p:nvSpPr>
          <p:spPr>
            <a:xfrm>
              <a:off x="0" y="1578279"/>
              <a:ext cx="2254685" cy="1089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网chenying0907出品 5"/>
            <p:cNvSpPr/>
            <p:nvPr/>
          </p:nvSpPr>
          <p:spPr>
            <a:xfrm>
              <a:off x="0" y="2768252"/>
              <a:ext cx="2254685" cy="1089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淘宝网chenying0907出品 6"/>
            <p:cNvSpPr/>
            <p:nvPr/>
          </p:nvSpPr>
          <p:spPr>
            <a:xfrm>
              <a:off x="2342367" y="1578280"/>
              <a:ext cx="2292263" cy="22797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淘宝网chenying0907出品 7"/>
            <p:cNvSpPr/>
            <p:nvPr/>
          </p:nvSpPr>
          <p:spPr>
            <a:xfrm>
              <a:off x="4722312" y="1578280"/>
              <a:ext cx="7469688" cy="22797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淘宝网chenying0907出品 9"/>
          <p:cNvSpPr/>
          <p:nvPr/>
        </p:nvSpPr>
        <p:spPr>
          <a:xfrm>
            <a:off x="4722312" y="1569744"/>
            <a:ext cx="7469688" cy="227973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淘宝网chenying0907出品 14"/>
          <p:cNvSpPr txBox="1"/>
          <p:nvPr/>
        </p:nvSpPr>
        <p:spPr>
          <a:xfrm>
            <a:off x="3926021" y="3950766"/>
            <a:ext cx="8182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+mj-ea"/>
                <a:ea typeface="+mj-ea"/>
              </a:rPr>
              <a:t>Python Presentation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16" name="淘宝网chenying0907出品 15"/>
          <p:cNvSpPr txBox="1"/>
          <p:nvPr/>
        </p:nvSpPr>
        <p:spPr>
          <a:xfrm>
            <a:off x="6632466" y="4899861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2"/>
                </a:solidFill>
              </a:rPr>
              <a:t>第</a:t>
            </a:r>
            <a:r>
              <a:rPr lang="en-US" altLang="zh-CN" sz="2000" dirty="0">
                <a:solidFill>
                  <a:schemeClr val="tx2"/>
                </a:solidFill>
              </a:rPr>
              <a:t>10</a:t>
            </a:r>
            <a:r>
              <a:rPr lang="zh-CN" altLang="en-US" sz="2000" dirty="0">
                <a:solidFill>
                  <a:schemeClr val="tx2"/>
                </a:solidFill>
              </a:rPr>
              <a:t>组  黄之易</a:t>
            </a: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zh-CN" altLang="en-US" sz="2000" dirty="0">
                <a:solidFill>
                  <a:schemeClr val="tx2"/>
                </a:solidFill>
              </a:rPr>
              <a:t>王劲草</a:t>
            </a: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zh-CN" altLang="en-US" sz="2000" dirty="0">
                <a:solidFill>
                  <a:schemeClr val="tx2"/>
                </a:solidFill>
              </a:rPr>
              <a:t>矫健民</a:t>
            </a: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zh-CN" altLang="en-US" sz="2000" dirty="0">
                <a:solidFill>
                  <a:schemeClr val="tx2"/>
                </a:solidFill>
              </a:rPr>
              <a:t>卢左媛</a:t>
            </a:r>
            <a:r>
              <a:rPr lang="en-US" altLang="zh-CN" sz="2000" dirty="0">
                <a:solidFill>
                  <a:schemeClr val="tx2"/>
                </a:solidFill>
              </a:rPr>
              <a:t> </a:t>
            </a:r>
            <a:r>
              <a:rPr lang="zh-CN" altLang="en-US" sz="2000" dirty="0">
                <a:solidFill>
                  <a:schemeClr val="tx2"/>
                </a:solidFill>
              </a:rPr>
              <a:t>汪淑沁</a:t>
            </a:r>
          </a:p>
        </p:txBody>
      </p:sp>
    </p:spTree>
    <p:extLst>
      <p:ext uri="{BB962C8B-B14F-4D97-AF65-F5344CB8AC3E}">
        <p14:creationId xmlns:p14="http://schemas.microsoft.com/office/powerpoint/2010/main" val="214165866"/>
      </p:ext>
    </p:extLst>
  </p:cSld>
  <p:clrMapOvr>
    <a:masterClrMapping/>
  </p:clrMapOvr>
  <p:transition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Description</a:t>
            </a:r>
          </a:p>
        </p:txBody>
      </p:sp>
      <p:cxnSp>
        <p:nvCxnSpPr>
          <p:cNvPr id="30" name="淘宝网chenying0907出品 29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淘宝网chenying0907出品 34"/>
          <p:cNvGrpSpPr/>
          <p:nvPr/>
        </p:nvGrpSpPr>
        <p:grpSpPr>
          <a:xfrm>
            <a:off x="11586137" y="6648449"/>
            <a:ext cx="405838" cy="111920"/>
            <a:chOff x="11586137" y="6648449"/>
            <a:chExt cx="405838" cy="111920"/>
          </a:xfrm>
        </p:grpSpPr>
        <p:grpSp>
          <p:nvGrpSpPr>
            <p:cNvPr id="37" name="淘宝网chenying0907出品 36"/>
            <p:cNvGrpSpPr/>
            <p:nvPr/>
          </p:nvGrpSpPr>
          <p:grpSpPr>
            <a:xfrm>
              <a:off x="11887200" y="6648449"/>
              <a:ext cx="104775" cy="111920"/>
              <a:chOff x="11887200" y="6648449"/>
              <a:chExt cx="104775" cy="111920"/>
            </a:xfrm>
          </p:grpSpPr>
          <p:sp>
            <p:nvSpPr>
              <p:cNvPr id="41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淘宝网chenying0907出品 37"/>
            <p:cNvGrpSpPr/>
            <p:nvPr/>
          </p:nvGrpSpPr>
          <p:grpSpPr>
            <a:xfrm rot="10800000">
              <a:off x="11586137" y="6648449"/>
              <a:ext cx="104775" cy="111920"/>
              <a:chOff x="11887200" y="6648449"/>
              <a:chExt cx="104775" cy="111920"/>
            </a:xfrm>
          </p:grpSpPr>
          <p:sp>
            <p:nvSpPr>
              <p:cNvPr id="39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4" name="圆角淘宝网chenying0907出品 43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2" name="图表 61">
            <a:extLst>
              <a:ext uri="{FF2B5EF4-FFF2-40B4-BE49-F238E27FC236}">
                <a16:creationId xmlns:a16="http://schemas.microsoft.com/office/drawing/2014/main" id="{9467D4E5-2E38-4AE3-AC20-89A0EA4EE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372172"/>
              </p:ext>
            </p:extLst>
          </p:nvPr>
        </p:nvGraphicFramePr>
        <p:xfrm>
          <a:off x="1225485" y="1439396"/>
          <a:ext cx="8964890" cy="4694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2501776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淘宝网chenying0907出品 52"/>
          <p:cNvSpPr/>
          <p:nvPr/>
        </p:nvSpPr>
        <p:spPr>
          <a:xfrm>
            <a:off x="591765" y="1130300"/>
            <a:ext cx="3015731" cy="1824813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t="-2000" b="-10000"/>
            </a:stretch>
          </a:blipFill>
          <a:ln>
            <a:noFill/>
          </a:ln>
          <a:effectLst>
            <a:reflection blurRad="6350" stA="27000" endPos="35000" dist="2032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淘宝网chenying0907出品 53"/>
          <p:cNvSpPr/>
          <p:nvPr/>
        </p:nvSpPr>
        <p:spPr>
          <a:xfrm>
            <a:off x="4572786" y="1130300"/>
            <a:ext cx="3015731" cy="1824813"/>
          </a:xfrm>
          <a:prstGeom prst="rect">
            <a:avLst/>
          </a:prstGeom>
          <a:blipFill>
            <a:blip r:embed="rId3" cstate="print"/>
            <a:stretch>
              <a:fillRect t="-2000" b="-10000"/>
            </a:stretch>
          </a:blipFill>
          <a:ln>
            <a:noFill/>
          </a:ln>
          <a:effectLst>
            <a:reflection blurRad="6350" stA="27000" endPos="35000" dist="2032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/>
          <p:nvPr/>
        </p:nvSpPr>
        <p:spPr>
          <a:xfrm>
            <a:off x="8553807" y="1130300"/>
            <a:ext cx="3015731" cy="1824813"/>
          </a:xfrm>
          <a:prstGeom prst="rect">
            <a:avLst/>
          </a:prstGeom>
          <a:blipFill>
            <a:blip r:embed="rId4" cstate="print"/>
            <a:stretch>
              <a:fillRect t="-2000" b="-10000"/>
            </a:stretch>
          </a:blipFill>
          <a:ln>
            <a:noFill/>
          </a:ln>
          <a:effectLst>
            <a:reflection blurRad="6350" stA="27000" endPos="35000" dist="2032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</a:t>
            </a:r>
          </a:p>
        </p:txBody>
      </p:sp>
      <p:cxnSp>
        <p:nvCxnSpPr>
          <p:cNvPr id="5" name="淘宝网chenying0907出品 4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淘宝网chenying0907出品 9"/>
          <p:cNvGrpSpPr/>
          <p:nvPr/>
        </p:nvGrpSpPr>
        <p:grpSpPr>
          <a:xfrm>
            <a:off x="11586137" y="6648449"/>
            <a:ext cx="405838" cy="111920"/>
            <a:chOff x="11586137" y="6648449"/>
            <a:chExt cx="405838" cy="111920"/>
          </a:xfrm>
        </p:grpSpPr>
        <p:grpSp>
          <p:nvGrpSpPr>
            <p:cNvPr id="12" name="淘宝网chenying0907出品 11"/>
            <p:cNvGrpSpPr/>
            <p:nvPr/>
          </p:nvGrpSpPr>
          <p:grpSpPr>
            <a:xfrm>
              <a:off x="11887200" y="6648449"/>
              <a:ext cx="104775" cy="111920"/>
              <a:chOff x="11887200" y="6648449"/>
              <a:chExt cx="104775" cy="111920"/>
            </a:xfrm>
          </p:grpSpPr>
          <p:sp>
            <p:nvSpPr>
              <p:cNvPr id="16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淘宝网chenying0907出品 12"/>
            <p:cNvGrpSpPr/>
            <p:nvPr/>
          </p:nvGrpSpPr>
          <p:grpSpPr>
            <a:xfrm rot="10800000">
              <a:off x="11586137" y="6648449"/>
              <a:ext cx="104775" cy="111920"/>
              <a:chOff x="11887200" y="6648449"/>
              <a:chExt cx="104775" cy="111920"/>
            </a:xfrm>
          </p:grpSpPr>
          <p:sp>
            <p:nvSpPr>
              <p:cNvPr id="14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9" name="圆角淘宝网chenying0907出品 18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346240" y="1465285"/>
            <a:ext cx="139473" cy="148984"/>
            <a:chOff x="12039600" y="6800849"/>
            <a:chExt cx="104775" cy="111920"/>
          </a:xfrm>
        </p:grpSpPr>
        <p:sp>
          <p:nvSpPr>
            <p:cNvPr id="21" name="Freeform 63"/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3"/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" name="淘宝网chenying0907出品 1"/>
          <p:cNvGrpSpPr/>
          <p:nvPr/>
        </p:nvGrpSpPr>
        <p:grpSpPr>
          <a:xfrm>
            <a:off x="591765" y="3120437"/>
            <a:ext cx="2616935" cy="1845104"/>
            <a:chOff x="591765" y="4795358"/>
            <a:chExt cx="2616935" cy="1845104"/>
          </a:xfrm>
        </p:grpSpPr>
        <p:sp>
          <p:nvSpPr>
            <p:cNvPr id="26" name="淘宝网chenying0907出品 25"/>
            <p:cNvSpPr/>
            <p:nvPr/>
          </p:nvSpPr>
          <p:spPr>
            <a:xfrm>
              <a:off x="591765" y="5193912"/>
              <a:ext cx="261693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Data </a:t>
              </a:r>
            </a:p>
            <a:p>
              <a:pPr algn="ctr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Processing</a:t>
              </a:r>
              <a:endParaRPr lang="zh-CN" altLang="en-US" sz="4400" dirty="0"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3" name="淘宝网chenying0907出品 32"/>
            <p:cNvGrpSpPr/>
            <p:nvPr/>
          </p:nvGrpSpPr>
          <p:grpSpPr>
            <a:xfrm>
              <a:off x="591765" y="4795358"/>
              <a:ext cx="268225" cy="398554"/>
              <a:chOff x="2195513" y="2193925"/>
              <a:chExt cx="506412" cy="752475"/>
            </a:xfrm>
          </p:grpSpPr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2249488" y="2193925"/>
                <a:ext cx="398462" cy="439737"/>
              </a:xfrm>
              <a:prstGeom prst="ellipse">
                <a:avLst/>
              </a:prstGeom>
              <a:noFill/>
              <a:ln w="269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2195513" y="2593975"/>
                <a:ext cx="506412" cy="352425"/>
              </a:xfrm>
              <a:custGeom>
                <a:avLst/>
                <a:gdLst>
                  <a:gd name="T0" fmla="*/ 116 w 152"/>
                  <a:gd name="T1" fmla="*/ 0 h 106"/>
                  <a:gd name="T2" fmla="*/ 152 w 152"/>
                  <a:gd name="T3" fmla="*/ 32 h 106"/>
                  <a:gd name="T4" fmla="*/ 152 w 152"/>
                  <a:gd name="T5" fmla="*/ 74 h 106"/>
                  <a:gd name="T6" fmla="*/ 120 w 152"/>
                  <a:gd name="T7" fmla="*/ 106 h 106"/>
                  <a:gd name="T8" fmla="*/ 32 w 152"/>
                  <a:gd name="T9" fmla="*/ 106 h 106"/>
                  <a:gd name="T10" fmla="*/ 0 w 152"/>
                  <a:gd name="T11" fmla="*/ 74 h 106"/>
                  <a:gd name="T12" fmla="*/ 0 w 152"/>
                  <a:gd name="T13" fmla="*/ 32 h 106"/>
                  <a:gd name="T14" fmla="*/ 38 w 152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106">
                    <a:moveTo>
                      <a:pt x="116" y="0"/>
                    </a:moveTo>
                    <a:cubicBezTo>
                      <a:pt x="134" y="0"/>
                      <a:pt x="152" y="14"/>
                      <a:pt x="152" y="32"/>
                    </a:cubicBezTo>
                    <a:cubicBezTo>
                      <a:pt x="152" y="74"/>
                      <a:pt x="152" y="74"/>
                      <a:pt x="152" y="74"/>
                    </a:cubicBezTo>
                    <a:cubicBezTo>
                      <a:pt x="152" y="92"/>
                      <a:pt x="138" y="106"/>
                      <a:pt x="120" y="106"/>
                    </a:cubicBezTo>
                    <a:cubicBezTo>
                      <a:pt x="32" y="106"/>
                      <a:pt x="32" y="106"/>
                      <a:pt x="32" y="106"/>
                    </a:cubicBezTo>
                    <a:cubicBezTo>
                      <a:pt x="14" y="106"/>
                      <a:pt x="0" y="92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20" y="0"/>
                      <a:pt x="38" y="0"/>
                    </a:cubicBezTo>
                  </a:path>
                </a:pathLst>
              </a:custGeom>
              <a:noFill/>
              <a:ln w="26988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淘宝网chenying0907出品 55"/>
          <p:cNvGrpSpPr/>
          <p:nvPr/>
        </p:nvGrpSpPr>
        <p:grpSpPr>
          <a:xfrm>
            <a:off x="4445613" y="3224980"/>
            <a:ext cx="2546406" cy="1740561"/>
            <a:chOff x="4572786" y="4814988"/>
            <a:chExt cx="2546406" cy="1740561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88316" y="5108999"/>
              <a:ext cx="2030876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Data </a:t>
              </a:r>
            </a:p>
            <a:p>
              <a:pPr algn="ctr" eaLnBrk="1" hangingPunct="1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Analysis</a:t>
              </a:r>
              <a:endParaRPr lang="zh-CN" altLang="en-US" sz="4400" dirty="0"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47" name="淘宝网chenying0907出品 46"/>
            <p:cNvGrpSpPr/>
            <p:nvPr/>
          </p:nvGrpSpPr>
          <p:grpSpPr>
            <a:xfrm>
              <a:off x="4572786" y="4814988"/>
              <a:ext cx="294055" cy="296321"/>
              <a:chOff x="1944688" y="5187950"/>
              <a:chExt cx="823913" cy="830263"/>
            </a:xfrm>
          </p:grpSpPr>
          <p:sp>
            <p:nvSpPr>
              <p:cNvPr id="34" name="Freeform 70"/>
              <p:cNvSpPr>
                <a:spLocks noEditPoints="1"/>
              </p:cNvSpPr>
              <p:nvPr/>
            </p:nvSpPr>
            <p:spPr bwMode="auto">
              <a:xfrm>
                <a:off x="2143125" y="5387975"/>
                <a:ext cx="106363" cy="106363"/>
              </a:xfrm>
              <a:custGeom>
                <a:avLst/>
                <a:gdLst>
                  <a:gd name="T0" fmla="*/ 16 w 32"/>
                  <a:gd name="T1" fmla="*/ 32 h 32"/>
                  <a:gd name="T2" fmla="*/ 32 w 32"/>
                  <a:gd name="T3" fmla="*/ 16 h 32"/>
                  <a:gd name="T4" fmla="*/ 16 w 32"/>
                  <a:gd name="T5" fmla="*/ 0 h 32"/>
                  <a:gd name="T6" fmla="*/ 0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24 w 32"/>
                  <a:gd name="T13" fmla="*/ 16 h 32"/>
                  <a:gd name="T14" fmla="*/ 16 w 32"/>
                  <a:gd name="T15" fmla="*/ 24 h 32"/>
                  <a:gd name="T16" fmla="*/ 8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moveTo>
                      <a:pt x="16" y="8"/>
                    </a:move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0"/>
                      <a:pt x="21" y="24"/>
                      <a:pt x="16" y="24"/>
                    </a:cubicBez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71"/>
              <p:cNvSpPr>
                <a:spLocks noEditPoints="1"/>
              </p:cNvSpPr>
              <p:nvPr/>
            </p:nvSpPr>
            <p:spPr bwMode="auto">
              <a:xfrm>
                <a:off x="2143125" y="5387975"/>
                <a:ext cx="106363" cy="106363"/>
              </a:xfrm>
              <a:custGeom>
                <a:avLst/>
                <a:gdLst>
                  <a:gd name="T0" fmla="*/ 16 w 32"/>
                  <a:gd name="T1" fmla="*/ 32 h 32"/>
                  <a:gd name="T2" fmla="*/ 32 w 32"/>
                  <a:gd name="T3" fmla="*/ 16 h 32"/>
                  <a:gd name="T4" fmla="*/ 16 w 32"/>
                  <a:gd name="T5" fmla="*/ 0 h 32"/>
                  <a:gd name="T6" fmla="*/ 0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24 w 32"/>
                  <a:gd name="T13" fmla="*/ 16 h 32"/>
                  <a:gd name="T14" fmla="*/ 16 w 32"/>
                  <a:gd name="T15" fmla="*/ 24 h 32"/>
                  <a:gd name="T16" fmla="*/ 8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moveTo>
                      <a:pt x="16" y="8"/>
                    </a:move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0"/>
                      <a:pt x="21" y="24"/>
                      <a:pt x="16" y="24"/>
                    </a:cubicBez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72"/>
              <p:cNvSpPr>
                <a:spLocks noEditPoints="1"/>
              </p:cNvSpPr>
              <p:nvPr/>
            </p:nvSpPr>
            <p:spPr bwMode="auto">
              <a:xfrm>
                <a:off x="2143125" y="5546725"/>
                <a:ext cx="106363" cy="107950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4 h 32"/>
                  <a:gd name="T12" fmla="*/ 8 w 32"/>
                  <a:gd name="T13" fmla="*/ 16 h 32"/>
                  <a:gd name="T14" fmla="*/ 16 w 32"/>
                  <a:gd name="T15" fmla="*/ 8 h 32"/>
                  <a:gd name="T16" fmla="*/ 24 w 32"/>
                  <a:gd name="T17" fmla="*/ 16 h 32"/>
                  <a:gd name="T18" fmla="*/ 16 w 32"/>
                  <a:gd name="T1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moveTo>
                      <a:pt x="16" y="24"/>
                    </a:move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0"/>
                      <a:pt x="21" y="24"/>
                      <a:pt x="16" y="24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73"/>
              <p:cNvSpPr>
                <a:spLocks noEditPoints="1"/>
              </p:cNvSpPr>
              <p:nvPr/>
            </p:nvSpPr>
            <p:spPr bwMode="auto">
              <a:xfrm>
                <a:off x="2143125" y="5546725"/>
                <a:ext cx="106363" cy="107950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4 h 32"/>
                  <a:gd name="T12" fmla="*/ 8 w 32"/>
                  <a:gd name="T13" fmla="*/ 16 h 32"/>
                  <a:gd name="T14" fmla="*/ 16 w 32"/>
                  <a:gd name="T15" fmla="*/ 8 h 32"/>
                  <a:gd name="T16" fmla="*/ 24 w 32"/>
                  <a:gd name="T17" fmla="*/ 16 h 32"/>
                  <a:gd name="T18" fmla="*/ 16 w 32"/>
                  <a:gd name="T1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moveTo>
                      <a:pt x="16" y="24"/>
                    </a:moveTo>
                    <a:cubicBezTo>
                      <a:pt x="12" y="24"/>
                      <a:pt x="8" y="20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0"/>
                      <a:pt x="21" y="24"/>
                      <a:pt x="16" y="24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74"/>
              <p:cNvSpPr>
                <a:spLocks noEditPoints="1"/>
              </p:cNvSpPr>
              <p:nvPr/>
            </p:nvSpPr>
            <p:spPr bwMode="auto">
              <a:xfrm>
                <a:off x="2143125" y="5707063"/>
                <a:ext cx="106363" cy="106363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4 h 32"/>
                  <a:gd name="T12" fmla="*/ 8 w 32"/>
                  <a:gd name="T13" fmla="*/ 16 h 32"/>
                  <a:gd name="T14" fmla="*/ 16 w 32"/>
                  <a:gd name="T15" fmla="*/ 8 h 32"/>
                  <a:gd name="T16" fmla="*/ 24 w 32"/>
                  <a:gd name="T17" fmla="*/ 16 h 32"/>
                  <a:gd name="T18" fmla="*/ 16 w 32"/>
                  <a:gd name="T1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moveTo>
                      <a:pt x="16" y="24"/>
                    </a:moveTo>
                    <a:cubicBezTo>
                      <a:pt x="12" y="24"/>
                      <a:pt x="8" y="21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1"/>
                      <a:pt x="21" y="24"/>
                      <a:pt x="16" y="24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5"/>
              <p:cNvSpPr>
                <a:spLocks noEditPoints="1"/>
              </p:cNvSpPr>
              <p:nvPr/>
            </p:nvSpPr>
            <p:spPr bwMode="auto">
              <a:xfrm>
                <a:off x="2143125" y="5707063"/>
                <a:ext cx="106363" cy="106363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4 h 32"/>
                  <a:gd name="T12" fmla="*/ 8 w 32"/>
                  <a:gd name="T13" fmla="*/ 16 h 32"/>
                  <a:gd name="T14" fmla="*/ 16 w 32"/>
                  <a:gd name="T15" fmla="*/ 8 h 32"/>
                  <a:gd name="T16" fmla="*/ 24 w 32"/>
                  <a:gd name="T17" fmla="*/ 16 h 32"/>
                  <a:gd name="T18" fmla="*/ 16 w 32"/>
                  <a:gd name="T1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moveTo>
                      <a:pt x="16" y="24"/>
                    </a:moveTo>
                    <a:cubicBezTo>
                      <a:pt x="12" y="24"/>
                      <a:pt x="8" y="21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21" y="8"/>
                      <a:pt x="24" y="12"/>
                      <a:pt x="24" y="16"/>
                    </a:cubicBezTo>
                    <a:cubicBezTo>
                      <a:pt x="24" y="21"/>
                      <a:pt x="21" y="24"/>
                      <a:pt x="16" y="24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>
                <a:off x="2303463" y="5588000"/>
                <a:ext cx="265113" cy="25400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>
                <a:off x="2303463" y="5588000"/>
                <a:ext cx="265113" cy="25400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>
                <a:off x="2303463" y="5427663"/>
                <a:ext cx="265113" cy="26988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>
                <a:off x="2303463" y="5427663"/>
                <a:ext cx="265113" cy="26988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80"/>
              <p:cNvSpPr>
                <a:spLocks/>
              </p:cNvSpPr>
              <p:nvPr/>
            </p:nvSpPr>
            <p:spPr bwMode="auto">
              <a:xfrm>
                <a:off x="2303463" y="5746750"/>
                <a:ext cx="265113" cy="26988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solidFill>
                <a:srgbClr val="231F2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81"/>
              <p:cNvSpPr>
                <a:spLocks/>
              </p:cNvSpPr>
              <p:nvPr/>
            </p:nvSpPr>
            <p:spPr bwMode="auto">
              <a:xfrm>
                <a:off x="2303463" y="5746750"/>
                <a:ext cx="265113" cy="26988"/>
              </a:xfrm>
              <a:custGeom>
                <a:avLst/>
                <a:gdLst>
                  <a:gd name="T0" fmla="*/ 80 w 80"/>
                  <a:gd name="T1" fmla="*/ 4 h 8"/>
                  <a:gd name="T2" fmla="*/ 76 w 80"/>
                  <a:gd name="T3" fmla="*/ 8 h 8"/>
                  <a:gd name="T4" fmla="*/ 4 w 80"/>
                  <a:gd name="T5" fmla="*/ 8 h 8"/>
                  <a:gd name="T6" fmla="*/ 0 w 80"/>
                  <a:gd name="T7" fmla="*/ 4 h 8"/>
                  <a:gd name="T8" fmla="*/ 4 w 80"/>
                  <a:gd name="T9" fmla="*/ 0 h 8"/>
                  <a:gd name="T10" fmla="*/ 76 w 80"/>
                  <a:gd name="T11" fmla="*/ 0 h 8"/>
                  <a:gd name="T12" fmla="*/ 80 w 8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">
                    <a:moveTo>
                      <a:pt x="80" y="4"/>
                    </a:moveTo>
                    <a:cubicBezTo>
                      <a:pt x="80" y="6"/>
                      <a:pt x="78" y="8"/>
                      <a:pt x="7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2"/>
                      <a:pt x="80" y="4"/>
                    </a:cubicBezTo>
                  </a:path>
                </a:pathLst>
              </a:custGeom>
              <a:noFill/>
              <a:ln w="1428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82"/>
              <p:cNvSpPr>
                <a:spLocks/>
              </p:cNvSpPr>
              <p:nvPr/>
            </p:nvSpPr>
            <p:spPr bwMode="auto">
              <a:xfrm>
                <a:off x="1944688" y="5187950"/>
                <a:ext cx="823913" cy="830263"/>
              </a:xfrm>
              <a:custGeom>
                <a:avLst/>
                <a:gdLst>
                  <a:gd name="T0" fmla="*/ 234 w 248"/>
                  <a:gd name="T1" fmla="*/ 249 h 249"/>
                  <a:gd name="T2" fmla="*/ 14 w 248"/>
                  <a:gd name="T3" fmla="*/ 249 h 249"/>
                  <a:gd name="T4" fmla="*/ 0 w 248"/>
                  <a:gd name="T5" fmla="*/ 235 h 249"/>
                  <a:gd name="T6" fmla="*/ 0 w 248"/>
                  <a:gd name="T7" fmla="*/ 13 h 249"/>
                  <a:gd name="T8" fmla="*/ 14 w 248"/>
                  <a:gd name="T9" fmla="*/ 0 h 249"/>
                  <a:gd name="T10" fmla="*/ 234 w 248"/>
                  <a:gd name="T11" fmla="*/ 0 h 249"/>
                  <a:gd name="T12" fmla="*/ 248 w 248"/>
                  <a:gd name="T13" fmla="*/ 13 h 249"/>
                  <a:gd name="T14" fmla="*/ 248 w 248"/>
                  <a:gd name="T15" fmla="*/ 235 h 249"/>
                  <a:gd name="T16" fmla="*/ 234 w 248"/>
                  <a:gd name="T17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249">
                    <a:moveTo>
                      <a:pt x="234" y="249"/>
                    </a:moveTo>
                    <a:cubicBezTo>
                      <a:pt x="14" y="249"/>
                      <a:pt x="14" y="249"/>
                      <a:pt x="14" y="249"/>
                    </a:cubicBezTo>
                    <a:cubicBezTo>
                      <a:pt x="6" y="249"/>
                      <a:pt x="0" y="243"/>
                      <a:pt x="0" y="23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42" y="0"/>
                      <a:pt x="248" y="6"/>
                      <a:pt x="248" y="13"/>
                    </a:cubicBezTo>
                    <a:cubicBezTo>
                      <a:pt x="248" y="235"/>
                      <a:pt x="248" y="235"/>
                      <a:pt x="248" y="235"/>
                    </a:cubicBezTo>
                    <a:cubicBezTo>
                      <a:pt x="248" y="243"/>
                      <a:pt x="242" y="249"/>
                      <a:pt x="234" y="249"/>
                    </a:cubicBezTo>
                    <a:close/>
                  </a:path>
                </a:pathLst>
              </a:custGeom>
              <a:noFill/>
              <a:ln w="26988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淘宝网chenying0907出品 56"/>
          <p:cNvGrpSpPr/>
          <p:nvPr/>
        </p:nvGrpSpPr>
        <p:grpSpPr>
          <a:xfrm>
            <a:off x="8007981" y="3228621"/>
            <a:ext cx="3682931" cy="1736920"/>
            <a:chOff x="8007981" y="4775778"/>
            <a:chExt cx="3682931" cy="1736920"/>
          </a:xfrm>
        </p:grpSpPr>
        <p:sp>
          <p:nvSpPr>
            <p:cNvPr id="30" name="淘宝网chenying0907出品 29"/>
            <p:cNvSpPr/>
            <p:nvPr/>
          </p:nvSpPr>
          <p:spPr>
            <a:xfrm>
              <a:off x="8007981" y="5066148"/>
              <a:ext cx="3682931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Data </a:t>
              </a:r>
            </a:p>
            <a:p>
              <a:pPr algn="ctr" eaLnBrk="1" hangingPunct="1"/>
              <a:r>
                <a:rPr lang="en-US" altLang="zh-CN" sz="4400" dirty="0">
                  <a:latin typeface="+mj-lt"/>
                  <a:cs typeface="Arial" panose="020B0604020202020204" pitchFamily="34" charset="0"/>
                </a:rPr>
                <a:t>Representation</a:t>
              </a:r>
              <a:endParaRPr lang="zh-CN" altLang="en-US" sz="4400" dirty="0"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52" name="淘宝网chenying0907出品 51"/>
            <p:cNvGrpSpPr/>
            <p:nvPr/>
          </p:nvGrpSpPr>
          <p:grpSpPr>
            <a:xfrm>
              <a:off x="8573968" y="4775778"/>
              <a:ext cx="337290" cy="312547"/>
              <a:chOff x="5326063" y="407988"/>
              <a:chExt cx="822325" cy="762000"/>
            </a:xfrm>
          </p:grpSpPr>
          <p:sp>
            <p:nvSpPr>
              <p:cNvPr id="48" name="Freeform 76"/>
              <p:cNvSpPr>
                <a:spLocks/>
              </p:cNvSpPr>
              <p:nvPr/>
            </p:nvSpPr>
            <p:spPr bwMode="auto">
              <a:xfrm>
                <a:off x="5326063" y="407988"/>
                <a:ext cx="822325" cy="762000"/>
              </a:xfrm>
              <a:custGeom>
                <a:avLst/>
                <a:gdLst>
                  <a:gd name="T0" fmla="*/ 81 w 247"/>
                  <a:gd name="T1" fmla="*/ 25 h 229"/>
                  <a:gd name="T2" fmla="*/ 122 w 247"/>
                  <a:gd name="T3" fmla="*/ 56 h 229"/>
                  <a:gd name="T4" fmla="*/ 30 w 247"/>
                  <a:gd name="T5" fmla="*/ 56 h 229"/>
                  <a:gd name="T6" fmla="*/ 0 w 247"/>
                  <a:gd name="T7" fmla="*/ 86 h 229"/>
                  <a:gd name="T8" fmla="*/ 0 w 247"/>
                  <a:gd name="T9" fmla="*/ 199 h 229"/>
                  <a:gd name="T10" fmla="*/ 30 w 247"/>
                  <a:gd name="T11" fmla="*/ 229 h 229"/>
                  <a:gd name="T12" fmla="*/ 218 w 247"/>
                  <a:gd name="T13" fmla="*/ 229 h 229"/>
                  <a:gd name="T14" fmla="*/ 247 w 247"/>
                  <a:gd name="T15" fmla="*/ 199 h 229"/>
                  <a:gd name="T16" fmla="*/ 247 w 247"/>
                  <a:gd name="T17" fmla="*/ 86 h 229"/>
                  <a:gd name="T18" fmla="*/ 218 w 247"/>
                  <a:gd name="T19" fmla="*/ 56 h 229"/>
                  <a:gd name="T20" fmla="*/ 122 w 247"/>
                  <a:gd name="T21" fmla="*/ 56 h 229"/>
                  <a:gd name="T22" fmla="*/ 191 w 247"/>
                  <a:gd name="T2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7" h="229">
                    <a:moveTo>
                      <a:pt x="81" y="25"/>
                    </a:moveTo>
                    <a:cubicBezTo>
                      <a:pt x="122" y="56"/>
                      <a:pt x="122" y="56"/>
                      <a:pt x="122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13" y="56"/>
                      <a:pt x="0" y="69"/>
                      <a:pt x="0" y="86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15"/>
                      <a:pt x="13" y="229"/>
                      <a:pt x="30" y="229"/>
                    </a:cubicBezTo>
                    <a:cubicBezTo>
                      <a:pt x="218" y="229"/>
                      <a:pt x="218" y="229"/>
                      <a:pt x="218" y="229"/>
                    </a:cubicBezTo>
                    <a:cubicBezTo>
                      <a:pt x="234" y="229"/>
                      <a:pt x="247" y="215"/>
                      <a:pt x="247" y="199"/>
                    </a:cubicBezTo>
                    <a:cubicBezTo>
                      <a:pt x="247" y="86"/>
                      <a:pt x="247" y="86"/>
                      <a:pt x="247" y="86"/>
                    </a:cubicBezTo>
                    <a:cubicBezTo>
                      <a:pt x="247" y="69"/>
                      <a:pt x="234" y="56"/>
                      <a:pt x="218" y="56"/>
                    </a:cubicBezTo>
                    <a:cubicBezTo>
                      <a:pt x="122" y="56"/>
                      <a:pt x="122" y="56"/>
                      <a:pt x="122" y="56"/>
                    </a:cubicBezTo>
                    <a:cubicBezTo>
                      <a:pt x="191" y="0"/>
                      <a:pt x="191" y="0"/>
                      <a:pt x="191" y="0"/>
                    </a:cubicBezTo>
                  </a:path>
                </a:pathLst>
              </a:custGeom>
              <a:noFill/>
              <a:ln w="26988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Oval 77"/>
              <p:cNvSpPr>
                <a:spLocks noChangeArrowheads="1"/>
              </p:cNvSpPr>
              <p:nvPr/>
            </p:nvSpPr>
            <p:spPr bwMode="auto">
              <a:xfrm>
                <a:off x="5410200" y="677863"/>
                <a:ext cx="508000" cy="407988"/>
              </a:xfrm>
              <a:prstGeom prst="ellipse">
                <a:avLst/>
              </a:prstGeom>
              <a:noFill/>
              <a:ln w="26988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Oval 78"/>
              <p:cNvSpPr>
                <a:spLocks noChangeArrowheads="1"/>
              </p:cNvSpPr>
              <p:nvPr/>
            </p:nvSpPr>
            <p:spPr bwMode="auto">
              <a:xfrm>
                <a:off x="6002338" y="773113"/>
                <a:ext cx="65087" cy="66675"/>
              </a:xfrm>
              <a:prstGeom prst="ellipse">
                <a:avLst/>
              </a:prstGeom>
              <a:noFill/>
              <a:ln w="26988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Oval 79"/>
              <p:cNvSpPr>
                <a:spLocks noChangeArrowheads="1"/>
              </p:cNvSpPr>
              <p:nvPr/>
            </p:nvSpPr>
            <p:spPr bwMode="auto">
              <a:xfrm>
                <a:off x="6002338" y="923925"/>
                <a:ext cx="65087" cy="61913"/>
              </a:xfrm>
              <a:prstGeom prst="ellipse">
                <a:avLst/>
              </a:prstGeom>
              <a:noFill/>
              <a:ln w="26988" cap="rnd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4245775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50"/>
                            </p:stCondLst>
                            <p:childTnLst>
                              <p:par>
                                <p:cTn id="3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4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淘宝网chenying0907出品 2"/>
          <p:cNvGrpSpPr/>
          <p:nvPr/>
        </p:nvGrpSpPr>
        <p:grpSpPr>
          <a:xfrm>
            <a:off x="0" y="4578263"/>
            <a:ext cx="12192000" cy="2279739"/>
            <a:chOff x="0" y="1578279"/>
            <a:chExt cx="12192000" cy="2279739"/>
          </a:xfrm>
          <a:blipFill dpi="0" rotWithShape="1">
            <a:blip r:embed="rId2"/>
            <a:srcRect/>
            <a:stretch>
              <a:fillRect l="-12000" t="-11000" b="-41000"/>
            </a:stretch>
          </a:blipFill>
        </p:grpSpPr>
        <p:sp>
          <p:nvSpPr>
            <p:cNvPr id="4" name="淘宝网chenying0907出品 3"/>
            <p:cNvSpPr/>
            <p:nvPr/>
          </p:nvSpPr>
          <p:spPr>
            <a:xfrm>
              <a:off x="0" y="1578279"/>
              <a:ext cx="2254685" cy="1089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淘宝网chenying0907出品 4"/>
            <p:cNvSpPr/>
            <p:nvPr/>
          </p:nvSpPr>
          <p:spPr>
            <a:xfrm>
              <a:off x="0" y="2768252"/>
              <a:ext cx="2254685" cy="10897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淘宝网chenying0907出品 5"/>
            <p:cNvSpPr/>
            <p:nvPr/>
          </p:nvSpPr>
          <p:spPr>
            <a:xfrm>
              <a:off x="2342367" y="1578280"/>
              <a:ext cx="2292263" cy="22797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淘宝网chenying0907出品 6"/>
            <p:cNvSpPr/>
            <p:nvPr/>
          </p:nvSpPr>
          <p:spPr>
            <a:xfrm>
              <a:off x="4722312" y="1578280"/>
              <a:ext cx="7469688" cy="22797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淘宝网chenying0907出品 7"/>
          <p:cNvSpPr/>
          <p:nvPr/>
        </p:nvSpPr>
        <p:spPr>
          <a:xfrm>
            <a:off x="4722312" y="4578263"/>
            <a:ext cx="7469688" cy="2279737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2782460" y="2226123"/>
            <a:ext cx="6601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tx2"/>
                </a:solidFill>
                <a:latin typeface="+mj-ea"/>
                <a:ea typeface="+mj-ea"/>
              </a:rPr>
              <a:t>THANK YOU</a:t>
            </a:r>
            <a:endParaRPr lang="zh-CN" altLang="en-US" sz="80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2518837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网chenying0907出品 9"/>
          <p:cNvSpPr/>
          <p:nvPr/>
        </p:nvSpPr>
        <p:spPr>
          <a:xfrm flipH="1">
            <a:off x="-2" y="-1"/>
            <a:ext cx="12192001" cy="6858001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30"/>
          <p:cNvSpPr/>
          <p:nvPr/>
        </p:nvSpPr>
        <p:spPr>
          <a:xfrm>
            <a:off x="5997913" y="-48491"/>
            <a:ext cx="6082144" cy="6858001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6858000" y="3352800"/>
            <a:ext cx="4184073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淘宝网chenying0907出品 14"/>
          <p:cNvSpPr txBox="1"/>
          <p:nvPr/>
        </p:nvSpPr>
        <p:spPr>
          <a:xfrm>
            <a:off x="6871854" y="2549513"/>
            <a:ext cx="2167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Content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7" name="淘宝网chenying0907出品 26"/>
          <p:cNvSpPr txBox="1"/>
          <p:nvPr/>
        </p:nvSpPr>
        <p:spPr>
          <a:xfrm>
            <a:off x="7024938" y="386063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</a:rPr>
              <a:t>2</a:t>
            </a:r>
            <a:endParaRPr lang="zh-CN" altLang="en-US" sz="3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淘宝网chenying0907出品 27"/>
          <p:cNvSpPr txBox="1"/>
          <p:nvPr/>
        </p:nvSpPr>
        <p:spPr>
          <a:xfrm>
            <a:off x="7024937" y="3386490"/>
            <a:ext cx="3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</a:rPr>
              <a:t>1</a:t>
            </a:r>
            <a:endParaRPr lang="zh-CN" altLang="en-US" sz="3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5827352" y="906301"/>
            <a:ext cx="6364647" cy="1406718"/>
            <a:chOff x="5827352" y="906301"/>
            <a:chExt cx="6364647" cy="1406718"/>
          </a:xfrm>
        </p:grpSpPr>
        <p:grpSp>
          <p:nvGrpSpPr>
            <p:cNvPr id="36" name="淘宝网chenying0907出品 35"/>
            <p:cNvGrpSpPr/>
            <p:nvPr/>
          </p:nvGrpSpPr>
          <p:grpSpPr>
            <a:xfrm>
              <a:off x="5827352" y="906301"/>
              <a:ext cx="6364647" cy="1385454"/>
              <a:chOff x="5863254" y="909013"/>
              <a:chExt cx="6364647" cy="1385454"/>
            </a:xfrm>
          </p:grpSpPr>
          <p:sp>
            <p:nvSpPr>
              <p:cNvPr id="34" name="淘宝网chenying0907出品 33"/>
              <p:cNvSpPr/>
              <p:nvPr/>
            </p:nvSpPr>
            <p:spPr>
              <a:xfrm>
                <a:off x="5863254" y="909013"/>
                <a:ext cx="6364647" cy="1385454"/>
              </a:xfrm>
              <a:custGeom>
                <a:avLst/>
                <a:gdLst>
                  <a:gd name="connsiteX0" fmla="*/ 0 w 6364647"/>
                  <a:gd name="connsiteY0" fmla="*/ 0 h 1385454"/>
                  <a:gd name="connsiteX1" fmla="*/ 6364647 w 6364647"/>
                  <a:gd name="connsiteY1" fmla="*/ 0 h 1385454"/>
                  <a:gd name="connsiteX2" fmla="*/ 6364647 w 6364647"/>
                  <a:gd name="connsiteY2" fmla="*/ 1385454 h 1385454"/>
                  <a:gd name="connsiteX3" fmla="*/ 402035 w 6364647"/>
                  <a:gd name="connsiteY3" fmla="*/ 1385454 h 1385454"/>
                  <a:gd name="connsiteX4" fmla="*/ 0 w 6364647"/>
                  <a:gd name="connsiteY4" fmla="*/ 1055164 h 138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4647" h="1385454">
                    <a:moveTo>
                      <a:pt x="0" y="0"/>
                    </a:moveTo>
                    <a:lnTo>
                      <a:pt x="6364647" y="0"/>
                    </a:lnTo>
                    <a:lnTo>
                      <a:pt x="6364647" y="1385454"/>
                    </a:lnTo>
                    <a:lnTo>
                      <a:pt x="402035" y="1385454"/>
                    </a:lnTo>
                    <a:lnTo>
                      <a:pt x="0" y="1055164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淘宝网chenying0907出品 34"/>
              <p:cNvSpPr/>
              <p:nvPr/>
            </p:nvSpPr>
            <p:spPr>
              <a:xfrm rot="2361695">
                <a:off x="5886653" y="1899346"/>
                <a:ext cx="520788" cy="260055"/>
              </a:xfrm>
              <a:prstGeom prst="triangle">
                <a:avLst>
                  <a:gd name="adj" fmla="val 6053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淘宝网chenying0907出品 30"/>
            <p:cNvSpPr>
              <a:spLocks noChangeArrowheads="1"/>
            </p:cNvSpPr>
            <p:nvPr/>
          </p:nvSpPr>
          <p:spPr bwMode="auto">
            <a:xfrm>
              <a:off x="6863822" y="928024"/>
              <a:ext cx="4350327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Estimation of obesity levels based on eating habits and physical condition Data Set</a:t>
              </a:r>
              <a:endParaRPr lang="zh-CN" altLang="en-US" sz="28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33" name="淘宝网chenying0907出品 27">
            <a:extLst>
              <a:ext uri="{FF2B5EF4-FFF2-40B4-BE49-F238E27FC236}">
                <a16:creationId xmlns:a16="http://schemas.microsoft.com/office/drawing/2014/main" id="{7BAFA9C3-90E9-401D-9A0E-AFCB94238205}"/>
              </a:ext>
            </a:extLst>
          </p:cNvPr>
          <p:cNvSpPr txBox="1"/>
          <p:nvPr/>
        </p:nvSpPr>
        <p:spPr>
          <a:xfrm>
            <a:off x="7024938" y="4317831"/>
            <a:ext cx="65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</a:rPr>
              <a:t>3</a:t>
            </a:r>
            <a:endParaRPr lang="zh-CN" altLang="en-US" sz="3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淘宝网chenying0907出品 27">
            <a:extLst>
              <a:ext uri="{FF2B5EF4-FFF2-40B4-BE49-F238E27FC236}">
                <a16:creationId xmlns:a16="http://schemas.microsoft.com/office/drawing/2014/main" id="{A432F219-2AED-4366-930F-2F3FEA4593B4}"/>
              </a:ext>
            </a:extLst>
          </p:cNvPr>
          <p:cNvSpPr txBox="1"/>
          <p:nvPr/>
        </p:nvSpPr>
        <p:spPr>
          <a:xfrm>
            <a:off x="7024938" y="4828703"/>
            <a:ext cx="65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</a:rPr>
              <a:t>4</a:t>
            </a:r>
            <a:endParaRPr lang="zh-CN" altLang="en-US" sz="3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淘宝网chenying0907出品 27">
            <a:extLst>
              <a:ext uri="{FF2B5EF4-FFF2-40B4-BE49-F238E27FC236}">
                <a16:creationId xmlns:a16="http://schemas.microsoft.com/office/drawing/2014/main" id="{EFB4D6BA-5996-45DF-B150-0315C81597FF}"/>
              </a:ext>
            </a:extLst>
          </p:cNvPr>
          <p:cNvSpPr txBox="1"/>
          <p:nvPr/>
        </p:nvSpPr>
        <p:spPr>
          <a:xfrm>
            <a:off x="7024938" y="5286562"/>
            <a:ext cx="65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+mj-lt"/>
              </a:rPr>
              <a:t>5</a:t>
            </a:r>
            <a:endParaRPr lang="zh-CN" altLang="en-US" sz="3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" name="淘宝网chenying0907出品 24">
            <a:extLst>
              <a:ext uri="{FF2B5EF4-FFF2-40B4-BE49-F238E27FC236}">
                <a16:creationId xmlns:a16="http://schemas.microsoft.com/office/drawing/2014/main" id="{02433E78-72DE-48B7-9FD0-D8BEB4A3E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50" y="3471886"/>
            <a:ext cx="3056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Find the Question</a:t>
            </a:r>
            <a:endParaRPr lang="zh-CN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淘宝网chenying0907出品 24">
            <a:extLst>
              <a:ext uri="{FF2B5EF4-FFF2-40B4-BE49-F238E27FC236}">
                <a16:creationId xmlns:a16="http://schemas.microsoft.com/office/drawing/2014/main" id="{19F8262C-F4F7-48D0-B5B1-F21F9EDEA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852" y="3939063"/>
            <a:ext cx="3056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 Description</a:t>
            </a:r>
            <a:endParaRPr lang="zh-CN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1" name="淘宝网chenying0907出品 24">
            <a:extLst>
              <a:ext uri="{FF2B5EF4-FFF2-40B4-BE49-F238E27FC236}">
                <a16:creationId xmlns:a16="http://schemas.microsoft.com/office/drawing/2014/main" id="{D93BFF14-0C63-44F2-AE5B-3D5988C5C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495" y="4451359"/>
            <a:ext cx="3056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 Processing</a:t>
            </a:r>
            <a:endParaRPr lang="zh-CN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淘宝网chenying0907出品 24">
            <a:extLst>
              <a:ext uri="{FF2B5EF4-FFF2-40B4-BE49-F238E27FC236}">
                <a16:creationId xmlns:a16="http://schemas.microsoft.com/office/drawing/2014/main" id="{2A8D3FE4-CF17-44EC-BE42-2A8A35DEC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1309" y="4921035"/>
            <a:ext cx="3056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 Analysis</a:t>
            </a:r>
            <a:endParaRPr lang="zh-CN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淘宝网chenying0907出品 24">
            <a:extLst>
              <a:ext uri="{FF2B5EF4-FFF2-40B4-BE49-F238E27FC236}">
                <a16:creationId xmlns:a16="http://schemas.microsoft.com/office/drawing/2014/main" id="{B9673FD8-136F-4097-BB4C-6B0D637E7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0228" y="5403607"/>
            <a:ext cx="3056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 Representation</a:t>
            </a:r>
            <a:endParaRPr lang="zh-CN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85773"/>
      </p:ext>
    </p:extLst>
  </p:cSld>
  <p:clrMapOvr>
    <a:masterClrMapping/>
  </p:clrMapOvr>
  <p:transition spd="slow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-77471" y="1683657"/>
            <a:ext cx="12192000" cy="3439886"/>
            <a:chOff x="0" y="1683657"/>
            <a:chExt cx="12192000" cy="3439886"/>
          </a:xfrm>
        </p:grpSpPr>
        <p:sp>
          <p:nvSpPr>
            <p:cNvPr id="11" name="淘宝网chenying0907出品 10"/>
            <p:cNvSpPr/>
            <p:nvPr/>
          </p:nvSpPr>
          <p:spPr>
            <a:xfrm>
              <a:off x="0" y="1683657"/>
              <a:ext cx="12192000" cy="343988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t="-21000" b="-6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淘宝网chenying0907出品 12"/>
            <p:cNvSpPr/>
            <p:nvPr/>
          </p:nvSpPr>
          <p:spPr>
            <a:xfrm>
              <a:off x="0" y="1683657"/>
              <a:ext cx="12191999" cy="3439886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淘宝网chenying0907出品 13"/>
          <p:cNvSpPr/>
          <p:nvPr/>
        </p:nvSpPr>
        <p:spPr>
          <a:xfrm>
            <a:off x="6081486" y="5123543"/>
            <a:ext cx="6110514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/>
        </p:nvSpPr>
        <p:spPr>
          <a:xfrm>
            <a:off x="-1" y="1117600"/>
            <a:ext cx="6110514" cy="566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网chenying0907出品 8"/>
          <p:cNvSpPr/>
          <p:nvPr/>
        </p:nvSpPr>
        <p:spPr>
          <a:xfrm>
            <a:off x="453053" y="1101338"/>
            <a:ext cx="4630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Find the question</a:t>
            </a:r>
            <a:endParaRPr lang="zh-CN" alt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淘宝网chenying0907出品 9">
            <a:extLst>
              <a:ext uri="{FF2B5EF4-FFF2-40B4-BE49-F238E27FC236}">
                <a16:creationId xmlns:a16="http://schemas.microsoft.com/office/drawing/2014/main" id="{B47D3902-E3DA-4DC2-85B6-8DD6368A3BC8}"/>
              </a:ext>
            </a:extLst>
          </p:cNvPr>
          <p:cNvSpPr/>
          <p:nvPr/>
        </p:nvSpPr>
        <p:spPr>
          <a:xfrm>
            <a:off x="453053" y="1933541"/>
            <a:ext cx="6786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What  effects will eating habits and physical conditions do on individuals’ obesity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淘宝网chenying0907出品 9">
            <a:extLst>
              <a:ext uri="{FF2B5EF4-FFF2-40B4-BE49-F238E27FC236}">
                <a16:creationId xmlns:a16="http://schemas.microsoft.com/office/drawing/2014/main" id="{BEE3F76C-05DB-4400-BFCC-23BA08B85FDC}"/>
              </a:ext>
            </a:extLst>
          </p:cNvPr>
          <p:cNvSpPr/>
          <p:nvPr/>
        </p:nvSpPr>
        <p:spPr>
          <a:xfrm>
            <a:off x="6655324" y="4206243"/>
            <a:ext cx="464369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source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sz="1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http://archive.ics.uci.edu/ml/datasets/Estimation+of+obesity+levels+based+on+eating+habits+and+physical+condition</a:t>
            </a:r>
            <a:r>
              <a:rPr lang="en-US" altLang="zh-CN" sz="1400" dirty="0">
                <a:solidFill>
                  <a:schemeClr val="bg1"/>
                </a:solidFill>
              </a:rPr>
              <a:t>+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20329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9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 Description</a:t>
            </a:r>
          </a:p>
        </p:txBody>
      </p:sp>
      <p:cxnSp>
        <p:nvCxnSpPr>
          <p:cNvPr id="10" name="淘宝网chenying0907出品 9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淘宝网chenying0907出品 23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>
            <a:off x="359153" y="3504614"/>
            <a:ext cx="11832847" cy="204318"/>
          </a:xfrm>
          <a:custGeom>
            <a:avLst/>
            <a:gdLst>
              <a:gd name="connsiteX0" fmla="*/ 102159 w 11832847"/>
              <a:gd name="connsiteY0" fmla="*/ 0 h 204318"/>
              <a:gd name="connsiteX1" fmla="*/ 11832847 w 11832847"/>
              <a:gd name="connsiteY1" fmla="*/ 0 h 204318"/>
              <a:gd name="connsiteX2" fmla="*/ 11832847 w 11832847"/>
              <a:gd name="connsiteY2" fmla="*/ 204318 h 204318"/>
              <a:gd name="connsiteX3" fmla="*/ 102159 w 11832847"/>
              <a:gd name="connsiteY3" fmla="*/ 204318 h 204318"/>
              <a:gd name="connsiteX4" fmla="*/ 0 w 11832847"/>
              <a:gd name="connsiteY4" fmla="*/ 102159 h 204318"/>
              <a:gd name="connsiteX5" fmla="*/ 102159 w 11832847"/>
              <a:gd name="connsiteY5" fmla="*/ 0 h 20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2847" h="204318">
                <a:moveTo>
                  <a:pt x="102159" y="0"/>
                </a:moveTo>
                <a:lnTo>
                  <a:pt x="11832847" y="0"/>
                </a:lnTo>
                <a:lnTo>
                  <a:pt x="11832847" y="204318"/>
                </a:lnTo>
                <a:lnTo>
                  <a:pt x="102159" y="204318"/>
                </a:lnTo>
                <a:cubicBezTo>
                  <a:pt x="45738" y="204318"/>
                  <a:pt x="0" y="158580"/>
                  <a:pt x="0" y="102159"/>
                </a:cubicBezTo>
                <a:cubicBezTo>
                  <a:pt x="0" y="45738"/>
                  <a:pt x="45738" y="0"/>
                  <a:pt x="102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/>
          <p:nvPr/>
        </p:nvSpPr>
        <p:spPr>
          <a:xfrm>
            <a:off x="664680" y="3546389"/>
            <a:ext cx="128722" cy="1287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淘宝网chenying0907出品 29"/>
          <p:cNvCxnSpPr/>
          <p:nvPr/>
        </p:nvCxnSpPr>
        <p:spPr>
          <a:xfrm>
            <a:off x="716932" y="1867990"/>
            <a:ext cx="0" cy="1743714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淘宝网chenying0907出品 32"/>
          <p:cNvSpPr/>
          <p:nvPr/>
        </p:nvSpPr>
        <p:spPr>
          <a:xfrm>
            <a:off x="8489331" y="3546389"/>
            <a:ext cx="128722" cy="1287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淘宝网chenying0907出品 33"/>
          <p:cNvCxnSpPr/>
          <p:nvPr/>
        </p:nvCxnSpPr>
        <p:spPr>
          <a:xfrm>
            <a:off x="8546803" y="1856115"/>
            <a:ext cx="0" cy="1743714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淘宝网chenying0907出品 34"/>
          <p:cNvSpPr/>
          <p:nvPr/>
        </p:nvSpPr>
        <p:spPr>
          <a:xfrm>
            <a:off x="4707035" y="3546389"/>
            <a:ext cx="128722" cy="12872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淘宝网chenying0907出品 35"/>
          <p:cNvCxnSpPr/>
          <p:nvPr/>
        </p:nvCxnSpPr>
        <p:spPr>
          <a:xfrm flipV="1">
            <a:off x="4759287" y="3596127"/>
            <a:ext cx="0" cy="1992262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淘宝网chenying0907出品 38"/>
          <p:cNvSpPr/>
          <p:nvPr/>
        </p:nvSpPr>
        <p:spPr>
          <a:xfrm>
            <a:off x="860799" y="2350209"/>
            <a:ext cx="20803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alpha val="90000"/>
                  </a:schemeClr>
                </a:solidFill>
                <a:ea typeface="Simsun" panose="02010600030101010101" pitchFamily="2" charset="-122"/>
                <a:cs typeface="Arial" panose="020B0604020202020204" pitchFamily="34" charset="0"/>
              </a:rPr>
              <a:t>information from different locations such as Mexico, Peru and Colombia</a:t>
            </a:r>
            <a:endParaRPr lang="zh-CN" altLang="en-US" sz="1400" dirty="0">
              <a:solidFill>
                <a:schemeClr val="tx2">
                  <a:alpha val="90000"/>
                </a:schemeClr>
              </a:solidFill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淘宝网chenying0907出品 41"/>
          <p:cNvSpPr/>
          <p:nvPr/>
        </p:nvSpPr>
        <p:spPr>
          <a:xfrm>
            <a:off x="4980117" y="4476547"/>
            <a:ext cx="17615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alpha val="90000"/>
                  </a:schemeClr>
                </a:solidFill>
                <a:ea typeface="Simsun" panose="02010600030101010101" pitchFamily="2" charset="-122"/>
                <a:cs typeface="Arial" panose="020B0604020202020204" pitchFamily="34" charset="0"/>
              </a:rPr>
              <a:t>include 17 attributes and 2111 records</a:t>
            </a:r>
            <a:endParaRPr lang="zh-CN" altLang="en-US" sz="1400" dirty="0">
              <a:solidFill>
                <a:schemeClr val="tx2">
                  <a:alpha val="90000"/>
                </a:schemeClr>
              </a:solidFill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5" name="淘宝网chenying0907出品 44"/>
          <p:cNvSpPr/>
          <p:nvPr/>
        </p:nvSpPr>
        <p:spPr>
          <a:xfrm>
            <a:off x="8943854" y="1768781"/>
            <a:ext cx="23688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Calibri Light" panose="020F0302020204030204" pitchFamily="34" charset="0"/>
              </a:rPr>
              <a:t>77% of the data was generated synthetically using the Weka tool and the SMOTE filter, 23% of the data was collected directly from users through a web platform</a:t>
            </a:r>
            <a:endParaRPr lang="zh-CN" altLang="en-US" sz="14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47" name="淘宝网chenying0907出品 46"/>
          <p:cNvSpPr/>
          <p:nvPr/>
        </p:nvSpPr>
        <p:spPr>
          <a:xfrm>
            <a:off x="766024" y="3924628"/>
            <a:ext cx="1535082" cy="1535082"/>
          </a:xfrm>
          <a:prstGeom prst="ellipse">
            <a:avLst/>
          </a:prstGeom>
          <a:blipFill dpi="0" rotWithShape="1">
            <a:blip r:embed="rId2" cstate="print"/>
            <a:srcRect/>
            <a:stretch>
              <a:fillRect l="-50000" t="-29000" r="-20000" b="-3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淘宝网chenying0907出品 47"/>
          <p:cNvSpPr/>
          <p:nvPr/>
        </p:nvSpPr>
        <p:spPr>
          <a:xfrm>
            <a:off x="5339205" y="1752817"/>
            <a:ext cx="1535082" cy="1535082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淘宝网chenying0907出品 48"/>
          <p:cNvSpPr/>
          <p:nvPr/>
        </p:nvSpPr>
        <p:spPr>
          <a:xfrm>
            <a:off x="8943854" y="3910518"/>
            <a:ext cx="1535082" cy="1535082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淘宝网chenying0907出品 38">
            <a:extLst>
              <a:ext uri="{FF2B5EF4-FFF2-40B4-BE49-F238E27FC236}">
                <a16:creationId xmlns:a16="http://schemas.microsoft.com/office/drawing/2014/main" id="{3424B54F-0CFD-4A1D-B73F-08B90A6CB8A5}"/>
              </a:ext>
            </a:extLst>
          </p:cNvPr>
          <p:cNvSpPr/>
          <p:nvPr/>
        </p:nvSpPr>
        <p:spPr>
          <a:xfrm>
            <a:off x="2245944" y="4442850"/>
            <a:ext cx="22977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alpha val="90000"/>
                  </a:schemeClr>
                </a:solidFill>
                <a:ea typeface="Simsun" panose="02010600030101010101" pitchFamily="2" charset="-122"/>
                <a:cs typeface="Arial" panose="020B0604020202020204" pitchFamily="34" charset="0"/>
              </a:rPr>
              <a:t>with ages between 14 and 61 and diverse eating habits and physical condition</a:t>
            </a:r>
            <a:endParaRPr lang="zh-CN" altLang="en-US" sz="1400" dirty="0">
              <a:solidFill>
                <a:schemeClr val="tx2">
                  <a:alpha val="90000"/>
                </a:schemeClr>
              </a:solidFill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3" name="淘宝网chenying0907出品 22">
            <a:extLst>
              <a:ext uri="{FF2B5EF4-FFF2-40B4-BE49-F238E27FC236}">
                <a16:creationId xmlns:a16="http://schemas.microsoft.com/office/drawing/2014/main" id="{58D22C01-DBE0-4583-AEDA-D73319C6A28B}"/>
              </a:ext>
            </a:extLst>
          </p:cNvPr>
          <p:cNvSpPr/>
          <p:nvPr/>
        </p:nvSpPr>
        <p:spPr>
          <a:xfrm>
            <a:off x="729041" y="1086206"/>
            <a:ext cx="3099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Data characteristics</a:t>
            </a:r>
            <a:endParaRPr lang="zh-CN" altLang="en-US" sz="28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05377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44765 0.4430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1458 0.44305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5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5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197 0.44305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2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5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animBg="1"/>
      <p:bldP spid="27" grpId="0" animBg="1"/>
      <p:bldP spid="28" grpId="0" animBg="1"/>
      <p:bldP spid="28" grpId="1" animBg="1"/>
      <p:bldP spid="33" grpId="0" animBg="1"/>
      <p:bldP spid="33" grpId="1" animBg="1"/>
      <p:bldP spid="35" grpId="0" animBg="1"/>
      <p:bldP spid="35" grpId="1" animBg="1"/>
      <p:bldP spid="47" grpId="0" animBg="1"/>
      <p:bldP spid="48" grpId="0" animBg="1"/>
      <p:bldP spid="49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Description</a:t>
            </a:r>
          </a:p>
        </p:txBody>
      </p:sp>
      <p:cxnSp>
        <p:nvCxnSpPr>
          <p:cNvPr id="5" name="淘宝网chenying0907出品 4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淘宝网chenying0907出品 9"/>
          <p:cNvGrpSpPr/>
          <p:nvPr/>
        </p:nvGrpSpPr>
        <p:grpSpPr>
          <a:xfrm>
            <a:off x="11586137" y="6648449"/>
            <a:ext cx="405838" cy="111920"/>
            <a:chOff x="11586137" y="6648449"/>
            <a:chExt cx="405838" cy="111920"/>
          </a:xfrm>
        </p:grpSpPr>
        <p:grpSp>
          <p:nvGrpSpPr>
            <p:cNvPr id="12" name="淘宝网chenying0907出品 11"/>
            <p:cNvGrpSpPr/>
            <p:nvPr/>
          </p:nvGrpSpPr>
          <p:grpSpPr>
            <a:xfrm>
              <a:off x="11887200" y="6648449"/>
              <a:ext cx="104775" cy="111920"/>
              <a:chOff x="11887200" y="6648449"/>
              <a:chExt cx="104775" cy="111920"/>
            </a:xfrm>
          </p:grpSpPr>
          <p:sp>
            <p:nvSpPr>
              <p:cNvPr id="16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淘宝网chenying0907出品 12"/>
            <p:cNvGrpSpPr/>
            <p:nvPr/>
          </p:nvGrpSpPr>
          <p:grpSpPr>
            <a:xfrm rot="10800000">
              <a:off x="11586137" y="6648449"/>
              <a:ext cx="104775" cy="111920"/>
              <a:chOff x="11887200" y="6648449"/>
              <a:chExt cx="104775" cy="111920"/>
            </a:xfrm>
          </p:grpSpPr>
          <p:sp>
            <p:nvSpPr>
              <p:cNvPr id="14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9" name="圆角淘宝网chenying0907出品 18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351356" y="1525995"/>
            <a:ext cx="234909" cy="246290"/>
            <a:chOff x="12039600" y="6800849"/>
            <a:chExt cx="104775" cy="111920"/>
          </a:xfrm>
        </p:grpSpPr>
        <p:sp>
          <p:nvSpPr>
            <p:cNvPr id="21" name="Freeform 63"/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3"/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淘宝网chenying0907出品 22"/>
          <p:cNvSpPr/>
          <p:nvPr/>
        </p:nvSpPr>
        <p:spPr>
          <a:xfrm>
            <a:off x="553601" y="1387584"/>
            <a:ext cx="2566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Sample variable</a:t>
            </a:r>
            <a:endParaRPr lang="zh-CN" altLang="en-US" sz="28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2" name="淘宝网chenying0907出品 51"/>
          <p:cNvSpPr/>
          <p:nvPr/>
        </p:nvSpPr>
        <p:spPr>
          <a:xfrm>
            <a:off x="613762" y="2034806"/>
            <a:ext cx="2916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independent variable</a:t>
            </a:r>
            <a:endParaRPr lang="zh-CN" altLang="en-US" sz="24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淘宝网chenying0907出品 55"/>
          <p:cNvSpPr/>
          <p:nvPr/>
        </p:nvSpPr>
        <p:spPr>
          <a:xfrm>
            <a:off x="613761" y="3114397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Frequent consumption of high caloric food (FAVC)</a:t>
            </a:r>
          </a:p>
        </p:txBody>
      </p:sp>
      <p:sp>
        <p:nvSpPr>
          <p:cNvPr id="50" name="淘宝网chenying0907出品 20">
            <a:extLst>
              <a:ext uri="{FF2B5EF4-FFF2-40B4-BE49-F238E27FC236}">
                <a16:creationId xmlns:a16="http://schemas.microsoft.com/office/drawing/2014/main" id="{23FADC03-8120-488E-B9D3-E2A2CF56B9DF}"/>
              </a:ext>
            </a:extLst>
          </p:cNvPr>
          <p:cNvSpPr/>
          <p:nvPr/>
        </p:nvSpPr>
        <p:spPr>
          <a:xfrm>
            <a:off x="8384949" y="1240705"/>
            <a:ext cx="3034768" cy="199885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b="-6000"/>
            </a:stretch>
          </a:blip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淘宝网chenying0907出品 52">
            <a:extLst>
              <a:ext uri="{FF2B5EF4-FFF2-40B4-BE49-F238E27FC236}">
                <a16:creationId xmlns:a16="http://schemas.microsoft.com/office/drawing/2014/main" id="{F2D9B3A2-B9B8-43EE-8B15-0CEC9DE83EFD}"/>
              </a:ext>
            </a:extLst>
          </p:cNvPr>
          <p:cNvSpPr/>
          <p:nvPr/>
        </p:nvSpPr>
        <p:spPr>
          <a:xfrm>
            <a:off x="613762" y="2615759"/>
            <a:ext cx="362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tx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attributes related with eating habits</a:t>
            </a:r>
            <a:endParaRPr lang="zh-CN" altLang="en-US" b="1" dirty="0">
              <a:solidFill>
                <a:schemeClr val="tx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4" name="淘宝网chenying0907出品 55">
            <a:extLst>
              <a:ext uri="{FF2B5EF4-FFF2-40B4-BE49-F238E27FC236}">
                <a16:creationId xmlns:a16="http://schemas.microsoft.com/office/drawing/2014/main" id="{9680233C-F1A3-49C7-A7AE-6A2F4F37F24F}"/>
              </a:ext>
            </a:extLst>
          </p:cNvPr>
          <p:cNvSpPr/>
          <p:nvPr/>
        </p:nvSpPr>
        <p:spPr>
          <a:xfrm>
            <a:off x="613761" y="3600836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Frequency of consumption of vegetables (FCVC)</a:t>
            </a:r>
          </a:p>
        </p:txBody>
      </p:sp>
      <p:sp>
        <p:nvSpPr>
          <p:cNvPr id="65" name="淘宝网chenying0907出品 55">
            <a:extLst>
              <a:ext uri="{FF2B5EF4-FFF2-40B4-BE49-F238E27FC236}">
                <a16:creationId xmlns:a16="http://schemas.microsoft.com/office/drawing/2014/main" id="{1FD127CF-5823-4774-9044-E90EF7CAADD1}"/>
              </a:ext>
            </a:extLst>
          </p:cNvPr>
          <p:cNvSpPr/>
          <p:nvPr/>
        </p:nvSpPr>
        <p:spPr>
          <a:xfrm>
            <a:off x="613761" y="4087275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Number of main meals (NCP)</a:t>
            </a:r>
          </a:p>
        </p:txBody>
      </p:sp>
      <p:sp>
        <p:nvSpPr>
          <p:cNvPr id="66" name="淘宝网chenying0907出品 55">
            <a:extLst>
              <a:ext uri="{FF2B5EF4-FFF2-40B4-BE49-F238E27FC236}">
                <a16:creationId xmlns:a16="http://schemas.microsoft.com/office/drawing/2014/main" id="{0B4CF6A6-861C-4FD2-B3FF-0A66F35E1A32}"/>
              </a:ext>
            </a:extLst>
          </p:cNvPr>
          <p:cNvSpPr/>
          <p:nvPr/>
        </p:nvSpPr>
        <p:spPr>
          <a:xfrm>
            <a:off x="613761" y="4573714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Consumption of food between meals (CAEC)</a:t>
            </a:r>
          </a:p>
        </p:txBody>
      </p:sp>
      <p:sp>
        <p:nvSpPr>
          <p:cNvPr id="67" name="淘宝网chenying0907出品 55">
            <a:extLst>
              <a:ext uri="{FF2B5EF4-FFF2-40B4-BE49-F238E27FC236}">
                <a16:creationId xmlns:a16="http://schemas.microsoft.com/office/drawing/2014/main" id="{22931169-5B30-410D-9030-395EF9C56DF4}"/>
              </a:ext>
            </a:extLst>
          </p:cNvPr>
          <p:cNvSpPr/>
          <p:nvPr/>
        </p:nvSpPr>
        <p:spPr>
          <a:xfrm>
            <a:off x="613761" y="5060153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Consumption of water daily (CH20)</a:t>
            </a:r>
          </a:p>
        </p:txBody>
      </p:sp>
      <p:sp>
        <p:nvSpPr>
          <p:cNvPr id="68" name="淘宝网chenying0907出品 55">
            <a:extLst>
              <a:ext uri="{FF2B5EF4-FFF2-40B4-BE49-F238E27FC236}">
                <a16:creationId xmlns:a16="http://schemas.microsoft.com/office/drawing/2014/main" id="{4EA16CA1-82E4-411F-AA13-0426600FABF3}"/>
              </a:ext>
            </a:extLst>
          </p:cNvPr>
          <p:cNvSpPr/>
          <p:nvPr/>
        </p:nvSpPr>
        <p:spPr>
          <a:xfrm>
            <a:off x="613761" y="5546590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Consumption of alcohol (CALC)</a:t>
            </a:r>
          </a:p>
        </p:txBody>
      </p:sp>
      <p:grpSp>
        <p:nvGrpSpPr>
          <p:cNvPr id="69" name="淘宝网chenying0907出品 19">
            <a:extLst>
              <a:ext uri="{FF2B5EF4-FFF2-40B4-BE49-F238E27FC236}">
                <a16:creationId xmlns:a16="http://schemas.microsoft.com/office/drawing/2014/main" id="{1E3CF4C5-8A23-475C-AD43-5EA03111DA1D}"/>
              </a:ext>
            </a:extLst>
          </p:cNvPr>
          <p:cNvGrpSpPr/>
          <p:nvPr/>
        </p:nvGrpSpPr>
        <p:grpSpPr>
          <a:xfrm>
            <a:off x="516529" y="2184183"/>
            <a:ext cx="139473" cy="148984"/>
            <a:chOff x="12039600" y="6800849"/>
            <a:chExt cx="104775" cy="111920"/>
          </a:xfrm>
        </p:grpSpPr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1F1B81C5-A0F1-4C60-8640-1EAF81A53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59026B29-1921-4955-8EAF-C404B435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  <p:grpSp>
        <p:nvGrpSpPr>
          <p:cNvPr id="72" name="淘宝网chenying0907出品 19">
            <a:extLst>
              <a:ext uri="{FF2B5EF4-FFF2-40B4-BE49-F238E27FC236}">
                <a16:creationId xmlns:a16="http://schemas.microsoft.com/office/drawing/2014/main" id="{46D12432-614C-4774-B878-F4549AC122DB}"/>
              </a:ext>
            </a:extLst>
          </p:cNvPr>
          <p:cNvGrpSpPr/>
          <p:nvPr/>
        </p:nvGrpSpPr>
        <p:grpSpPr>
          <a:xfrm>
            <a:off x="544025" y="2745065"/>
            <a:ext cx="139473" cy="148984"/>
            <a:chOff x="12039600" y="6800849"/>
            <a:chExt cx="104775" cy="111920"/>
          </a:xfrm>
          <a:solidFill>
            <a:schemeClr val="tx1"/>
          </a:solidFill>
        </p:grpSpPr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536C7415-F32A-41F9-B12D-B0ABF682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2BC20873-74A7-4E62-9E01-B25FB56F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0849460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  <p:bldP spid="23" grpId="0"/>
      <p:bldP spid="52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Description</a:t>
            </a:r>
          </a:p>
        </p:txBody>
      </p:sp>
      <p:cxnSp>
        <p:nvCxnSpPr>
          <p:cNvPr id="5" name="淘宝网chenying0907出品 4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淘宝网chenying0907出品 18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351356" y="1525995"/>
            <a:ext cx="234909" cy="246290"/>
            <a:chOff x="12039600" y="6800849"/>
            <a:chExt cx="104775" cy="111920"/>
          </a:xfrm>
        </p:grpSpPr>
        <p:sp>
          <p:nvSpPr>
            <p:cNvPr id="21" name="Freeform 63"/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3"/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淘宝网chenying0907出品 22"/>
          <p:cNvSpPr/>
          <p:nvPr/>
        </p:nvSpPr>
        <p:spPr>
          <a:xfrm>
            <a:off x="553601" y="1387584"/>
            <a:ext cx="2566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Sample variable</a:t>
            </a:r>
            <a:endParaRPr lang="zh-CN" altLang="en-US" sz="28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2" name="淘宝网chenying0907出品 51"/>
          <p:cNvSpPr/>
          <p:nvPr/>
        </p:nvSpPr>
        <p:spPr>
          <a:xfrm>
            <a:off x="613762" y="2034806"/>
            <a:ext cx="2916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independent variable</a:t>
            </a:r>
            <a:endParaRPr lang="zh-CN" altLang="en-US" sz="24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淘宝网chenying0907出品 55"/>
          <p:cNvSpPr/>
          <p:nvPr/>
        </p:nvSpPr>
        <p:spPr>
          <a:xfrm>
            <a:off x="613761" y="3114397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Calories consumption monitoring (SCC)</a:t>
            </a:r>
          </a:p>
        </p:txBody>
      </p:sp>
      <p:sp>
        <p:nvSpPr>
          <p:cNvPr id="50" name="淘宝网chenying0907出品 20">
            <a:extLst>
              <a:ext uri="{FF2B5EF4-FFF2-40B4-BE49-F238E27FC236}">
                <a16:creationId xmlns:a16="http://schemas.microsoft.com/office/drawing/2014/main" id="{23FADC03-8120-488E-B9D3-E2A2CF56B9DF}"/>
              </a:ext>
            </a:extLst>
          </p:cNvPr>
          <p:cNvSpPr/>
          <p:nvPr/>
        </p:nvSpPr>
        <p:spPr>
          <a:xfrm>
            <a:off x="8384949" y="1240705"/>
            <a:ext cx="3034768" cy="199885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b="-6000"/>
            </a:stretch>
          </a:blipFill>
          <a:ln>
            <a:noFill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淘宝网chenying0907出品 52">
            <a:extLst>
              <a:ext uri="{FF2B5EF4-FFF2-40B4-BE49-F238E27FC236}">
                <a16:creationId xmlns:a16="http://schemas.microsoft.com/office/drawing/2014/main" id="{F2D9B3A2-B9B8-43EE-8B15-0CEC9DE83EFD}"/>
              </a:ext>
            </a:extLst>
          </p:cNvPr>
          <p:cNvSpPr/>
          <p:nvPr/>
        </p:nvSpPr>
        <p:spPr>
          <a:xfrm>
            <a:off x="613762" y="2615759"/>
            <a:ext cx="448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tx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attributes related with the physical condition</a:t>
            </a:r>
            <a:endParaRPr lang="zh-CN" altLang="en-US" b="1" dirty="0">
              <a:solidFill>
                <a:schemeClr val="tx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4" name="淘宝网chenying0907出品 55">
            <a:extLst>
              <a:ext uri="{FF2B5EF4-FFF2-40B4-BE49-F238E27FC236}">
                <a16:creationId xmlns:a16="http://schemas.microsoft.com/office/drawing/2014/main" id="{9680233C-F1A3-49C7-A7AE-6A2F4F37F24F}"/>
              </a:ext>
            </a:extLst>
          </p:cNvPr>
          <p:cNvSpPr/>
          <p:nvPr/>
        </p:nvSpPr>
        <p:spPr>
          <a:xfrm>
            <a:off x="613761" y="3600836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Physical activity frequency (FAF)</a:t>
            </a:r>
          </a:p>
        </p:txBody>
      </p:sp>
      <p:sp>
        <p:nvSpPr>
          <p:cNvPr id="65" name="淘宝网chenying0907出品 55">
            <a:extLst>
              <a:ext uri="{FF2B5EF4-FFF2-40B4-BE49-F238E27FC236}">
                <a16:creationId xmlns:a16="http://schemas.microsoft.com/office/drawing/2014/main" id="{1FD127CF-5823-4774-9044-E90EF7CAADD1}"/>
              </a:ext>
            </a:extLst>
          </p:cNvPr>
          <p:cNvSpPr/>
          <p:nvPr/>
        </p:nvSpPr>
        <p:spPr>
          <a:xfrm>
            <a:off x="613761" y="4087275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Time using technology devices (TUE)</a:t>
            </a:r>
          </a:p>
        </p:txBody>
      </p:sp>
      <p:sp>
        <p:nvSpPr>
          <p:cNvPr id="66" name="淘宝网chenying0907出品 55">
            <a:extLst>
              <a:ext uri="{FF2B5EF4-FFF2-40B4-BE49-F238E27FC236}">
                <a16:creationId xmlns:a16="http://schemas.microsoft.com/office/drawing/2014/main" id="{0B4CF6A6-861C-4FD2-B3FF-0A66F35E1A32}"/>
              </a:ext>
            </a:extLst>
          </p:cNvPr>
          <p:cNvSpPr/>
          <p:nvPr/>
        </p:nvSpPr>
        <p:spPr>
          <a:xfrm>
            <a:off x="613761" y="4573714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Transportation used (MTRANS)</a:t>
            </a:r>
          </a:p>
        </p:txBody>
      </p:sp>
      <p:grpSp>
        <p:nvGrpSpPr>
          <p:cNvPr id="69" name="淘宝网chenying0907出品 19">
            <a:extLst>
              <a:ext uri="{FF2B5EF4-FFF2-40B4-BE49-F238E27FC236}">
                <a16:creationId xmlns:a16="http://schemas.microsoft.com/office/drawing/2014/main" id="{1E3CF4C5-8A23-475C-AD43-5EA03111DA1D}"/>
              </a:ext>
            </a:extLst>
          </p:cNvPr>
          <p:cNvGrpSpPr/>
          <p:nvPr/>
        </p:nvGrpSpPr>
        <p:grpSpPr>
          <a:xfrm>
            <a:off x="516529" y="2184183"/>
            <a:ext cx="139473" cy="148984"/>
            <a:chOff x="12039600" y="6800849"/>
            <a:chExt cx="104775" cy="111920"/>
          </a:xfrm>
        </p:grpSpPr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1F1B81C5-A0F1-4C60-8640-1EAF81A53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59026B29-1921-4955-8EAF-C404B435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  <p:grpSp>
        <p:nvGrpSpPr>
          <p:cNvPr id="72" name="淘宝网chenying0907出品 19">
            <a:extLst>
              <a:ext uri="{FF2B5EF4-FFF2-40B4-BE49-F238E27FC236}">
                <a16:creationId xmlns:a16="http://schemas.microsoft.com/office/drawing/2014/main" id="{46D12432-614C-4774-B878-F4549AC122DB}"/>
              </a:ext>
            </a:extLst>
          </p:cNvPr>
          <p:cNvGrpSpPr/>
          <p:nvPr/>
        </p:nvGrpSpPr>
        <p:grpSpPr>
          <a:xfrm>
            <a:off x="544025" y="2745065"/>
            <a:ext cx="139473" cy="148984"/>
            <a:chOff x="12039600" y="6800849"/>
            <a:chExt cx="104775" cy="111920"/>
          </a:xfrm>
          <a:solidFill>
            <a:schemeClr val="tx1"/>
          </a:solidFill>
        </p:grpSpPr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536C7415-F32A-41F9-B12D-B0ABF682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3">
              <a:extLst>
                <a:ext uri="{FF2B5EF4-FFF2-40B4-BE49-F238E27FC236}">
                  <a16:creationId xmlns:a16="http://schemas.microsoft.com/office/drawing/2014/main" id="{2BC20873-74A7-4E62-9E01-B25FB56F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  <p:sp>
        <p:nvSpPr>
          <p:cNvPr id="33" name="淘宝网chenying0907出品 52">
            <a:extLst>
              <a:ext uri="{FF2B5EF4-FFF2-40B4-BE49-F238E27FC236}">
                <a16:creationId xmlns:a16="http://schemas.microsoft.com/office/drawing/2014/main" id="{11CF34D7-D927-48E7-BA7E-AFE4639DAEAE}"/>
              </a:ext>
            </a:extLst>
          </p:cNvPr>
          <p:cNvSpPr/>
          <p:nvPr/>
        </p:nvSpPr>
        <p:spPr>
          <a:xfrm>
            <a:off x="613761" y="5060153"/>
            <a:ext cx="2528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tx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other variables obtained</a:t>
            </a:r>
            <a:endParaRPr lang="zh-CN" altLang="en-US" b="1" dirty="0">
              <a:solidFill>
                <a:schemeClr val="tx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4" name="淘宝网chenying0907出品 19">
            <a:extLst>
              <a:ext uri="{FF2B5EF4-FFF2-40B4-BE49-F238E27FC236}">
                <a16:creationId xmlns:a16="http://schemas.microsoft.com/office/drawing/2014/main" id="{7AB48313-7828-4DC0-AA73-DB54F55642BE}"/>
              </a:ext>
            </a:extLst>
          </p:cNvPr>
          <p:cNvGrpSpPr/>
          <p:nvPr/>
        </p:nvGrpSpPr>
        <p:grpSpPr>
          <a:xfrm>
            <a:off x="544024" y="5189459"/>
            <a:ext cx="139473" cy="148984"/>
            <a:chOff x="12039600" y="6800849"/>
            <a:chExt cx="104775" cy="111920"/>
          </a:xfrm>
          <a:solidFill>
            <a:schemeClr val="tx1"/>
          </a:solidFill>
        </p:grpSpPr>
        <p:sp>
          <p:nvSpPr>
            <p:cNvPr id="35" name="Freeform 63">
              <a:extLst>
                <a:ext uri="{FF2B5EF4-FFF2-40B4-BE49-F238E27FC236}">
                  <a16:creationId xmlns:a16="http://schemas.microsoft.com/office/drawing/2014/main" id="{FB171D3A-EF79-461D-A900-B9CBCF897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A961379E-5EF9-4CB0-BAFF-72171BBA6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grpFill/>
            <a:ln w="254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  <p:sp>
        <p:nvSpPr>
          <p:cNvPr id="37" name="淘宝网chenying0907出品 55">
            <a:extLst>
              <a:ext uri="{FF2B5EF4-FFF2-40B4-BE49-F238E27FC236}">
                <a16:creationId xmlns:a16="http://schemas.microsoft.com/office/drawing/2014/main" id="{D29F2603-1692-4278-84E0-B437CF1E290F}"/>
              </a:ext>
            </a:extLst>
          </p:cNvPr>
          <p:cNvSpPr/>
          <p:nvPr/>
        </p:nvSpPr>
        <p:spPr>
          <a:xfrm>
            <a:off x="613761" y="5507960"/>
            <a:ext cx="7677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Gender, Age, Height and Weight</a:t>
            </a:r>
          </a:p>
        </p:txBody>
      </p:sp>
    </p:spTree>
    <p:extLst>
      <p:ext uri="{BB962C8B-B14F-4D97-AF65-F5344CB8AC3E}">
        <p14:creationId xmlns:p14="http://schemas.microsoft.com/office/powerpoint/2010/main" val="828456795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  <p:bldP spid="23" grpId="0"/>
      <p:bldP spid="52" grpId="0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SUMMARY OF INDEPENDENT VARIABLES</a:t>
            </a:r>
          </a:p>
        </p:txBody>
      </p:sp>
      <p:cxnSp>
        <p:nvCxnSpPr>
          <p:cNvPr id="30" name="淘宝网chenying0907出品 29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淘宝网chenying0907出品 43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701CB66-6565-46B9-964D-83684FE50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87298"/>
              </p:ext>
            </p:extLst>
          </p:nvPr>
        </p:nvGraphicFramePr>
        <p:xfrm>
          <a:off x="886120" y="1130306"/>
          <a:ext cx="10142100" cy="496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722">
                  <a:extLst>
                    <a:ext uri="{9D8B030D-6E8A-4147-A177-3AD203B41FA5}">
                      <a16:colId xmlns:a16="http://schemas.microsoft.com/office/drawing/2014/main" val="3722887703"/>
                    </a:ext>
                  </a:extLst>
                </a:gridCol>
                <a:gridCol w="4696484">
                  <a:extLst>
                    <a:ext uri="{9D8B030D-6E8A-4147-A177-3AD203B41FA5}">
                      <a16:colId xmlns:a16="http://schemas.microsoft.com/office/drawing/2014/main" val="3972254851"/>
                    </a:ext>
                  </a:extLst>
                </a:gridCol>
                <a:gridCol w="1181324">
                  <a:extLst>
                    <a:ext uri="{9D8B030D-6E8A-4147-A177-3AD203B41FA5}">
                      <a16:colId xmlns:a16="http://schemas.microsoft.com/office/drawing/2014/main" val="1821207910"/>
                    </a:ext>
                  </a:extLst>
                </a:gridCol>
                <a:gridCol w="3990570">
                  <a:extLst>
                    <a:ext uri="{9D8B030D-6E8A-4147-A177-3AD203B41FA5}">
                      <a16:colId xmlns:a16="http://schemas.microsoft.com/office/drawing/2014/main" val="3506944233"/>
                    </a:ext>
                  </a:extLst>
                </a:gridCol>
              </a:tblGrid>
              <a:tr h="37741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Question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Possible answer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4175375755"/>
                  </a:ext>
                </a:extLst>
              </a:tr>
              <a:tr h="3643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What is your gender?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other variables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Female/Male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1712948434"/>
                  </a:ext>
                </a:extLst>
              </a:tr>
              <a:tr h="3643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what is your age?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other variables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Numeric value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323594631"/>
                  </a:ext>
                </a:extLst>
              </a:tr>
              <a:tr h="3643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what is your height?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other variables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Numeric value in 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2928425432"/>
                  </a:ext>
                </a:extLst>
              </a:tr>
              <a:tr h="37741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what is your weight?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other variables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Numeric value in kilograms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2464245002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 you eat high caloric food frequently?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FAVC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Yes/No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2025198954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 you usually eat vegetables in your meals?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FCVC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Never/Sometimes/Always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648804151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 many main meals do you have daily?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NCP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Between 1 y 2/Three/More than three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161201999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 you eat any food between meals?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CAEC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No/Sometimes/Frequently/Always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2837202187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 much water do you drink daily?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Less than a liter/Between 1 and 2 L/More than 2 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1013699089"/>
                  </a:ext>
                </a:extLst>
              </a:tr>
              <a:tr h="2920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 often do you drink alcohol?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CALC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 do not drink/Sometimes/Frequently/Always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1285905552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 you monitor the calories you eat daily?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Yes/No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4099433344"/>
                  </a:ext>
                </a:extLst>
              </a:tr>
              <a:tr h="28005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 often do you have physical activity?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FAF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 do not have/1 or 2 days/2 or 4 days/4 or 5 days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654958935"/>
                  </a:ext>
                </a:extLst>
              </a:tr>
              <a:tr h="57114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How much time do you use technological devices such as cell phone, videogames, television, computer and others?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0-2 hours/3-5 hours/More than 5 hours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3683210413"/>
                  </a:ext>
                </a:extLst>
              </a:tr>
              <a:tr h="2920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Which transportation do you usually use?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MTRANS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Automobile/Motorbike/Bike/Public Transportation/Walking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4" marR="7684" marT="7684" marB="0" anchor="ctr"/>
                </a:tc>
                <a:extLst>
                  <a:ext uri="{0D108BD9-81ED-4DB2-BD59-A6C34878D82A}">
                    <a16:rowId xmlns:a16="http://schemas.microsoft.com/office/drawing/2014/main" val="1133712596"/>
                  </a:ext>
                </a:extLst>
              </a:tr>
            </a:tbl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797A79-1BBB-43B0-B41A-AAE9AA51E228}"/>
              </a:ext>
            </a:extLst>
          </p:cNvPr>
          <p:cNvSpPr/>
          <p:nvPr/>
        </p:nvSpPr>
        <p:spPr>
          <a:xfrm>
            <a:off x="5722070" y="2997724"/>
            <a:ext cx="1319753" cy="16591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62DE0E-8F4A-4FE3-AE13-4B03423D1E78}"/>
              </a:ext>
            </a:extLst>
          </p:cNvPr>
          <p:cNvSpPr/>
          <p:nvPr/>
        </p:nvSpPr>
        <p:spPr>
          <a:xfrm>
            <a:off x="5722070" y="4686785"/>
            <a:ext cx="1319753" cy="1407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9AFEA01-78D3-41ED-A0DB-E7EF1BE0E6A2}"/>
              </a:ext>
            </a:extLst>
          </p:cNvPr>
          <p:cNvSpPr/>
          <p:nvPr/>
        </p:nvSpPr>
        <p:spPr>
          <a:xfrm>
            <a:off x="5722070" y="1560608"/>
            <a:ext cx="1319753" cy="1407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407545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 Description</a:t>
            </a:r>
          </a:p>
        </p:txBody>
      </p:sp>
      <p:cxnSp>
        <p:nvCxnSpPr>
          <p:cNvPr id="9" name="淘宝网chenying0907出品 8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淘宝网chenying0907出品 13"/>
          <p:cNvGrpSpPr/>
          <p:nvPr/>
        </p:nvGrpSpPr>
        <p:grpSpPr>
          <a:xfrm>
            <a:off x="11586137" y="6648449"/>
            <a:ext cx="405838" cy="111920"/>
            <a:chOff x="11586137" y="6648449"/>
            <a:chExt cx="405838" cy="111920"/>
          </a:xfrm>
        </p:grpSpPr>
        <p:grpSp>
          <p:nvGrpSpPr>
            <p:cNvPr id="16" name="淘宝网chenying0907出品 15"/>
            <p:cNvGrpSpPr/>
            <p:nvPr/>
          </p:nvGrpSpPr>
          <p:grpSpPr>
            <a:xfrm>
              <a:off x="11887200" y="6648449"/>
              <a:ext cx="104775" cy="111920"/>
              <a:chOff x="11887200" y="6648449"/>
              <a:chExt cx="104775" cy="111920"/>
            </a:xfrm>
          </p:grpSpPr>
          <p:sp>
            <p:nvSpPr>
              <p:cNvPr id="20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淘宝网chenying0907出品 16"/>
            <p:cNvGrpSpPr/>
            <p:nvPr/>
          </p:nvGrpSpPr>
          <p:grpSpPr>
            <a:xfrm rot="10800000">
              <a:off x="11586137" y="6648449"/>
              <a:ext cx="104775" cy="111920"/>
              <a:chOff x="11887200" y="6648449"/>
              <a:chExt cx="104775" cy="111920"/>
            </a:xfrm>
          </p:grpSpPr>
          <p:sp>
            <p:nvSpPr>
              <p:cNvPr id="18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3" name="圆角淘宝网chenying0907出品 22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肘形连接符 83"/>
          <p:cNvCxnSpPr>
            <a:cxnSpLocks/>
          </p:cNvCxnSpPr>
          <p:nvPr/>
        </p:nvCxnSpPr>
        <p:spPr>
          <a:xfrm rot="10800000">
            <a:off x="3212432" y="1997142"/>
            <a:ext cx="1591866" cy="112475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cxnSpLocks/>
            <a:endCxn id="87" idx="1"/>
          </p:cNvCxnSpPr>
          <p:nvPr/>
        </p:nvCxnSpPr>
        <p:spPr>
          <a:xfrm>
            <a:off x="6679651" y="4014146"/>
            <a:ext cx="2085362" cy="36043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>
            <a:cxnSpLocks/>
            <a:endCxn id="85" idx="1"/>
          </p:cNvCxnSpPr>
          <p:nvPr/>
        </p:nvCxnSpPr>
        <p:spPr>
          <a:xfrm flipV="1">
            <a:off x="6464171" y="2840984"/>
            <a:ext cx="2268610" cy="73667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肘形连接符 91"/>
          <p:cNvCxnSpPr>
            <a:cxnSpLocks/>
            <a:endCxn id="83" idx="1"/>
          </p:cNvCxnSpPr>
          <p:nvPr/>
        </p:nvCxnSpPr>
        <p:spPr>
          <a:xfrm flipV="1">
            <a:off x="6080226" y="1787822"/>
            <a:ext cx="2809968" cy="116453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cxnSpLocks/>
          </p:cNvCxnSpPr>
          <p:nvPr/>
        </p:nvCxnSpPr>
        <p:spPr>
          <a:xfrm>
            <a:off x="6414169" y="4199280"/>
            <a:ext cx="2244977" cy="1316545"/>
          </a:xfrm>
          <a:prstGeom prst="bentConnector3">
            <a:avLst>
              <a:gd name="adj1" fmla="val 15988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cxnSpLocks/>
          </p:cNvCxnSpPr>
          <p:nvPr/>
        </p:nvCxnSpPr>
        <p:spPr>
          <a:xfrm rot="10800000" flipV="1">
            <a:off x="2903112" y="4199279"/>
            <a:ext cx="2136516" cy="122904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淘宝网chenying0907出品 106"/>
          <p:cNvCxnSpPr>
            <a:cxnSpLocks/>
            <a:stCxn id="57" idx="7"/>
          </p:cNvCxnSpPr>
          <p:nvPr/>
        </p:nvCxnSpPr>
        <p:spPr>
          <a:xfrm flipH="1">
            <a:off x="2903112" y="3797060"/>
            <a:ext cx="1323620" cy="15990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淘宝网chenying0907出品 1"/>
          <p:cNvGrpSpPr/>
          <p:nvPr/>
        </p:nvGrpSpPr>
        <p:grpSpPr>
          <a:xfrm>
            <a:off x="4226732" y="2748720"/>
            <a:ext cx="2494547" cy="1451547"/>
            <a:chOff x="4848726" y="2868900"/>
            <a:chExt cx="2494547" cy="1451547"/>
          </a:xfrm>
        </p:grpSpPr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4848726" y="2868900"/>
              <a:ext cx="2494547" cy="1451547"/>
            </a:xfrm>
            <a:custGeom>
              <a:avLst/>
              <a:gdLst>
                <a:gd name="T0" fmla="*/ 160 w 248"/>
                <a:gd name="T1" fmla="*/ 144 h 144"/>
                <a:gd name="T2" fmla="*/ 216 w 248"/>
                <a:gd name="T3" fmla="*/ 144 h 144"/>
                <a:gd name="T4" fmla="*/ 248 w 248"/>
                <a:gd name="T5" fmla="*/ 112 h 144"/>
                <a:gd name="T6" fmla="*/ 216 w 248"/>
                <a:gd name="T7" fmla="*/ 80 h 144"/>
                <a:gd name="T8" fmla="*/ 132 w 248"/>
                <a:gd name="T9" fmla="*/ 0 h 144"/>
                <a:gd name="T10" fmla="*/ 48 w 248"/>
                <a:gd name="T11" fmla="*/ 64 h 144"/>
                <a:gd name="T12" fmla="*/ 41 w 248"/>
                <a:gd name="T13" fmla="*/ 64 h 144"/>
                <a:gd name="T14" fmla="*/ 0 w 248"/>
                <a:gd name="T15" fmla="*/ 104 h 144"/>
                <a:gd name="T16" fmla="*/ 40 w 248"/>
                <a:gd name="T17" fmla="*/ 144 h 144"/>
                <a:gd name="T18" fmla="*/ 160 w 248"/>
                <a:gd name="T1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144">
                  <a:moveTo>
                    <a:pt x="160" y="144"/>
                  </a:moveTo>
                  <a:cubicBezTo>
                    <a:pt x="216" y="144"/>
                    <a:pt x="216" y="144"/>
                    <a:pt x="216" y="144"/>
                  </a:cubicBezTo>
                  <a:cubicBezTo>
                    <a:pt x="234" y="144"/>
                    <a:pt x="248" y="130"/>
                    <a:pt x="248" y="112"/>
                  </a:cubicBezTo>
                  <a:cubicBezTo>
                    <a:pt x="248" y="94"/>
                    <a:pt x="234" y="80"/>
                    <a:pt x="216" y="80"/>
                  </a:cubicBezTo>
                  <a:cubicBezTo>
                    <a:pt x="216" y="36"/>
                    <a:pt x="178" y="0"/>
                    <a:pt x="132" y="0"/>
                  </a:cubicBezTo>
                  <a:cubicBezTo>
                    <a:pt x="92" y="0"/>
                    <a:pt x="55" y="27"/>
                    <a:pt x="48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19" y="64"/>
                    <a:pt x="0" y="82"/>
                    <a:pt x="0" y="104"/>
                  </a:cubicBezTo>
                  <a:cubicBezTo>
                    <a:pt x="0" y="126"/>
                    <a:pt x="17" y="144"/>
                    <a:pt x="40" y="144"/>
                  </a:cubicBezTo>
                  <a:cubicBezTo>
                    <a:pt x="160" y="144"/>
                    <a:pt x="160" y="144"/>
                    <a:pt x="160" y="144"/>
                  </a:cubicBezTo>
                </a:path>
              </a:pathLst>
            </a:custGeom>
            <a:solidFill>
              <a:schemeClr val="accent1"/>
            </a:solidFill>
            <a:ln w="25400" cap="rnd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淘宝网chenying0907出品 111"/>
            <p:cNvSpPr txBox="1"/>
            <p:nvPr/>
          </p:nvSpPr>
          <p:spPr>
            <a:xfrm>
              <a:off x="4932790" y="3427731"/>
              <a:ext cx="23503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4400" b="1" dirty="0" err="1">
                  <a:solidFill>
                    <a:schemeClr val="tx1">
                      <a:alpha val="90000"/>
                    </a:schemeClr>
                  </a:solidFill>
                  <a:latin typeface="+mj-lt"/>
                  <a:cs typeface="Arial" panose="020B0604020202020204" pitchFamily="34" charset="0"/>
                </a:rPr>
                <a:t>NObesity</a:t>
              </a:r>
              <a:endParaRPr lang="zh-CN" altLang="en-US" sz="4400" b="1" dirty="0">
                <a:solidFill>
                  <a:schemeClr val="tx1">
                    <a:alpha val="9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80" name="淘宝网chenying0907出品 72">
            <a:extLst>
              <a:ext uri="{FF2B5EF4-FFF2-40B4-BE49-F238E27FC236}">
                <a16:creationId xmlns:a16="http://schemas.microsoft.com/office/drawing/2014/main" id="{70398BEF-4FE8-491F-BE6C-D34987189266}"/>
              </a:ext>
            </a:extLst>
          </p:cNvPr>
          <p:cNvSpPr txBox="1"/>
          <p:nvPr/>
        </p:nvSpPr>
        <p:spPr>
          <a:xfrm>
            <a:off x="823535" y="1755795"/>
            <a:ext cx="2504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Insufficient Weight</a:t>
            </a:r>
          </a:p>
        </p:txBody>
      </p:sp>
      <p:sp>
        <p:nvSpPr>
          <p:cNvPr id="81" name="淘宝网chenying0907出品 72">
            <a:extLst>
              <a:ext uri="{FF2B5EF4-FFF2-40B4-BE49-F238E27FC236}">
                <a16:creationId xmlns:a16="http://schemas.microsoft.com/office/drawing/2014/main" id="{669FFB58-992B-4577-B473-56EC1753C2F0}"/>
              </a:ext>
            </a:extLst>
          </p:cNvPr>
          <p:cNvSpPr txBox="1"/>
          <p:nvPr/>
        </p:nvSpPr>
        <p:spPr>
          <a:xfrm>
            <a:off x="918350" y="3552481"/>
            <a:ext cx="205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Normal Weight</a:t>
            </a:r>
          </a:p>
        </p:txBody>
      </p:sp>
      <p:sp>
        <p:nvSpPr>
          <p:cNvPr id="82" name="淘宝网chenying0907出品 72">
            <a:extLst>
              <a:ext uri="{FF2B5EF4-FFF2-40B4-BE49-F238E27FC236}">
                <a16:creationId xmlns:a16="http://schemas.microsoft.com/office/drawing/2014/main" id="{64B4E21E-E4FA-4A1C-8213-4A17F309D6E0}"/>
              </a:ext>
            </a:extLst>
          </p:cNvPr>
          <p:cNvSpPr txBox="1"/>
          <p:nvPr/>
        </p:nvSpPr>
        <p:spPr>
          <a:xfrm>
            <a:off x="467393" y="5212469"/>
            <a:ext cx="2504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Overweight Level I</a:t>
            </a:r>
          </a:p>
        </p:txBody>
      </p:sp>
      <p:sp>
        <p:nvSpPr>
          <p:cNvPr id="83" name="淘宝网chenying0907出品 72">
            <a:extLst>
              <a:ext uri="{FF2B5EF4-FFF2-40B4-BE49-F238E27FC236}">
                <a16:creationId xmlns:a16="http://schemas.microsoft.com/office/drawing/2014/main" id="{DDDE6613-08F2-4C05-AA77-07CAC7E4F5FE}"/>
              </a:ext>
            </a:extLst>
          </p:cNvPr>
          <p:cNvSpPr txBox="1"/>
          <p:nvPr/>
        </p:nvSpPr>
        <p:spPr>
          <a:xfrm>
            <a:off x="8890194" y="1556989"/>
            <a:ext cx="2530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Overweight Level II</a:t>
            </a:r>
          </a:p>
        </p:txBody>
      </p:sp>
      <p:sp>
        <p:nvSpPr>
          <p:cNvPr id="85" name="淘宝网chenying0907出品 72">
            <a:extLst>
              <a:ext uri="{FF2B5EF4-FFF2-40B4-BE49-F238E27FC236}">
                <a16:creationId xmlns:a16="http://schemas.microsoft.com/office/drawing/2014/main" id="{6D86D71D-DB32-42C1-916F-49DE17763B4C}"/>
              </a:ext>
            </a:extLst>
          </p:cNvPr>
          <p:cNvSpPr txBox="1"/>
          <p:nvPr/>
        </p:nvSpPr>
        <p:spPr>
          <a:xfrm>
            <a:off x="8732781" y="2610151"/>
            <a:ext cx="19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Obesity Type I</a:t>
            </a:r>
          </a:p>
        </p:txBody>
      </p:sp>
      <p:sp>
        <p:nvSpPr>
          <p:cNvPr id="87" name="淘宝网chenying0907出品 72">
            <a:extLst>
              <a:ext uri="{FF2B5EF4-FFF2-40B4-BE49-F238E27FC236}">
                <a16:creationId xmlns:a16="http://schemas.microsoft.com/office/drawing/2014/main" id="{DEEF8140-7F13-4CDA-B94C-0A431D2EA39F}"/>
              </a:ext>
            </a:extLst>
          </p:cNvPr>
          <p:cNvSpPr txBox="1"/>
          <p:nvPr/>
        </p:nvSpPr>
        <p:spPr>
          <a:xfrm>
            <a:off x="8765013" y="4143748"/>
            <a:ext cx="19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Obesity Type II</a:t>
            </a:r>
          </a:p>
        </p:txBody>
      </p:sp>
      <p:sp>
        <p:nvSpPr>
          <p:cNvPr id="88" name="淘宝网chenying0907出品 72">
            <a:extLst>
              <a:ext uri="{FF2B5EF4-FFF2-40B4-BE49-F238E27FC236}">
                <a16:creationId xmlns:a16="http://schemas.microsoft.com/office/drawing/2014/main" id="{15942885-E5BA-4F98-BD08-5C3EDAE7BED5}"/>
              </a:ext>
            </a:extLst>
          </p:cNvPr>
          <p:cNvSpPr txBox="1"/>
          <p:nvPr/>
        </p:nvSpPr>
        <p:spPr>
          <a:xfrm>
            <a:off x="8823006" y="5197497"/>
            <a:ext cx="20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  <a:latin typeface="Calibri Light" panose="020F0302020204030204" pitchFamily="34" charset="0"/>
              </a:rPr>
              <a:t>Obesity Type III</a:t>
            </a:r>
          </a:p>
        </p:txBody>
      </p:sp>
      <p:grpSp>
        <p:nvGrpSpPr>
          <p:cNvPr id="90" name="淘宝网chenying0907出品 19">
            <a:extLst>
              <a:ext uri="{FF2B5EF4-FFF2-40B4-BE49-F238E27FC236}">
                <a16:creationId xmlns:a16="http://schemas.microsoft.com/office/drawing/2014/main" id="{4CC444D0-5320-43F3-AC05-1558AFBCD5BF}"/>
              </a:ext>
            </a:extLst>
          </p:cNvPr>
          <p:cNvGrpSpPr/>
          <p:nvPr/>
        </p:nvGrpSpPr>
        <p:grpSpPr>
          <a:xfrm>
            <a:off x="467393" y="921338"/>
            <a:ext cx="234909" cy="246290"/>
            <a:chOff x="12039600" y="6800849"/>
            <a:chExt cx="104775" cy="111920"/>
          </a:xfrm>
        </p:grpSpPr>
        <p:sp>
          <p:nvSpPr>
            <p:cNvPr id="91" name="Freeform 63">
              <a:extLst>
                <a:ext uri="{FF2B5EF4-FFF2-40B4-BE49-F238E27FC236}">
                  <a16:creationId xmlns:a16="http://schemas.microsoft.com/office/drawing/2014/main" id="{5870172D-F898-47E1-BFE7-E21505A42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63">
              <a:extLst>
                <a:ext uri="{FF2B5EF4-FFF2-40B4-BE49-F238E27FC236}">
                  <a16:creationId xmlns:a16="http://schemas.microsoft.com/office/drawing/2014/main" id="{DD4B972C-9F76-4E24-BACD-58A7D8759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4" name="淘宝网chenying0907出品 22">
            <a:extLst>
              <a:ext uri="{FF2B5EF4-FFF2-40B4-BE49-F238E27FC236}">
                <a16:creationId xmlns:a16="http://schemas.microsoft.com/office/drawing/2014/main" id="{5149E1DB-46FD-4A75-A461-2A7D13CA604D}"/>
              </a:ext>
            </a:extLst>
          </p:cNvPr>
          <p:cNvSpPr/>
          <p:nvPr/>
        </p:nvSpPr>
        <p:spPr>
          <a:xfrm>
            <a:off x="646152" y="787575"/>
            <a:ext cx="2566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Sample variable</a:t>
            </a:r>
            <a:endParaRPr lang="zh-CN" altLang="en-US" sz="28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5" name="淘宝网chenying0907出品 51">
            <a:extLst>
              <a:ext uri="{FF2B5EF4-FFF2-40B4-BE49-F238E27FC236}">
                <a16:creationId xmlns:a16="http://schemas.microsoft.com/office/drawing/2014/main" id="{43866275-3CDC-4331-B690-5D5174B0EDD1}"/>
              </a:ext>
            </a:extLst>
          </p:cNvPr>
          <p:cNvSpPr/>
          <p:nvPr/>
        </p:nvSpPr>
        <p:spPr>
          <a:xfrm>
            <a:off x="646152" y="1236007"/>
            <a:ext cx="2676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rPr>
              <a:t>dependent variable</a:t>
            </a:r>
            <a:endParaRPr lang="zh-CN" altLang="en-US" sz="2400" b="1" dirty="0">
              <a:solidFill>
                <a:schemeClr val="accent1">
                  <a:alpha val="9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7" name="淘宝网chenying0907出品 19">
            <a:extLst>
              <a:ext uri="{FF2B5EF4-FFF2-40B4-BE49-F238E27FC236}">
                <a16:creationId xmlns:a16="http://schemas.microsoft.com/office/drawing/2014/main" id="{18C0E258-59CA-420A-ABD2-A12E7C9FAE7E}"/>
              </a:ext>
            </a:extLst>
          </p:cNvPr>
          <p:cNvGrpSpPr/>
          <p:nvPr/>
        </p:nvGrpSpPr>
        <p:grpSpPr>
          <a:xfrm>
            <a:off x="573838" y="1384572"/>
            <a:ext cx="139473" cy="148984"/>
            <a:chOff x="12039600" y="6800849"/>
            <a:chExt cx="104775" cy="111920"/>
          </a:xfrm>
        </p:grpSpPr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31C4F594-C826-49B8-822F-C41C0AB03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1988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060727D7-9972-4C67-AE26-9CD887088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9600" y="6800849"/>
              <a:ext cx="52387" cy="111920"/>
            </a:xfrm>
            <a:custGeom>
              <a:avLst/>
              <a:gdLst>
                <a:gd name="T0" fmla="*/ 0 w 251"/>
                <a:gd name="T1" fmla="*/ 505 h 505"/>
                <a:gd name="T2" fmla="*/ 251 w 251"/>
                <a:gd name="T3" fmla="*/ 251 h 505"/>
                <a:gd name="T4" fmla="*/ 0 w 251"/>
                <a:gd name="T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" h="505">
                  <a:moveTo>
                    <a:pt x="0" y="505"/>
                  </a:moveTo>
                  <a:lnTo>
                    <a:pt x="251" y="251"/>
                  </a:ln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33745"/>
      </p:ext>
    </p:extLst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 animBg="1"/>
      <p:bldP spid="94" grpId="0"/>
      <p:bldP spid="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>
          <a:xfrm>
            <a:off x="243290" y="401649"/>
            <a:ext cx="3784294" cy="350970"/>
          </a:xfrm>
          <a:prstGeom prst="rect">
            <a:avLst/>
          </a:prstGeom>
        </p:spPr>
        <p:txBody>
          <a:bodyPr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NObesity</a:t>
            </a:r>
            <a:endParaRPr lang="en-US" dirty="0"/>
          </a:p>
        </p:txBody>
      </p:sp>
      <p:cxnSp>
        <p:nvCxnSpPr>
          <p:cNvPr id="38" name="淘宝网chenying0907出品 37"/>
          <p:cNvCxnSpPr/>
          <p:nvPr/>
        </p:nvCxnSpPr>
        <p:spPr>
          <a:xfrm>
            <a:off x="0" y="6488935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淘宝网chenying0907出品 42"/>
          <p:cNvGrpSpPr/>
          <p:nvPr/>
        </p:nvGrpSpPr>
        <p:grpSpPr>
          <a:xfrm>
            <a:off x="11586137" y="6648449"/>
            <a:ext cx="405838" cy="111920"/>
            <a:chOff x="11586137" y="6648449"/>
            <a:chExt cx="405838" cy="111920"/>
          </a:xfrm>
        </p:grpSpPr>
        <p:grpSp>
          <p:nvGrpSpPr>
            <p:cNvPr id="45" name="淘宝网chenying0907出品 44"/>
            <p:cNvGrpSpPr/>
            <p:nvPr/>
          </p:nvGrpSpPr>
          <p:grpSpPr>
            <a:xfrm>
              <a:off x="11887200" y="6648449"/>
              <a:ext cx="104775" cy="111920"/>
              <a:chOff x="11887200" y="6648449"/>
              <a:chExt cx="104775" cy="111920"/>
            </a:xfrm>
          </p:grpSpPr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6" name="淘宝网chenying0907出品 45"/>
            <p:cNvGrpSpPr/>
            <p:nvPr/>
          </p:nvGrpSpPr>
          <p:grpSpPr>
            <a:xfrm rot="10800000">
              <a:off x="11586137" y="6648449"/>
              <a:ext cx="104775" cy="111920"/>
              <a:chOff x="11887200" y="6648449"/>
              <a:chExt cx="104775" cy="111920"/>
            </a:xfrm>
          </p:grpSpPr>
          <p:sp>
            <p:nvSpPr>
              <p:cNvPr id="47" name="Freeform 63"/>
              <p:cNvSpPr>
                <a:spLocks/>
              </p:cNvSpPr>
              <p:nvPr/>
            </p:nvSpPr>
            <p:spPr bwMode="auto">
              <a:xfrm>
                <a:off x="11939588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3"/>
              <p:cNvSpPr>
                <a:spLocks/>
              </p:cNvSpPr>
              <p:nvPr/>
            </p:nvSpPr>
            <p:spPr bwMode="auto">
              <a:xfrm>
                <a:off x="11887200" y="6648449"/>
                <a:ext cx="52387" cy="111920"/>
              </a:xfrm>
              <a:custGeom>
                <a:avLst/>
                <a:gdLst>
                  <a:gd name="T0" fmla="*/ 0 w 251"/>
                  <a:gd name="T1" fmla="*/ 505 h 505"/>
                  <a:gd name="T2" fmla="*/ 251 w 251"/>
                  <a:gd name="T3" fmla="*/ 251 h 505"/>
                  <a:gd name="T4" fmla="*/ 0 w 251"/>
                  <a:gd name="T5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1" h="505">
                    <a:moveTo>
                      <a:pt x="0" y="505"/>
                    </a:moveTo>
                    <a:lnTo>
                      <a:pt x="251" y="2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2" name="圆角淘宝网chenying0907出品 51"/>
          <p:cNvSpPr/>
          <p:nvPr/>
        </p:nvSpPr>
        <p:spPr>
          <a:xfrm>
            <a:off x="333714" y="296133"/>
            <a:ext cx="1304925" cy="6152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675188" y="1435934"/>
            <a:ext cx="2013570" cy="1371562"/>
            <a:chOff x="5952624" y="1435934"/>
            <a:chExt cx="2013570" cy="1371562"/>
          </a:xfrm>
        </p:grpSpPr>
        <p:graphicFrame>
          <p:nvGraphicFramePr>
            <p:cNvPr id="54" name="图表 53"/>
            <p:cNvGraphicFramePr/>
            <p:nvPr/>
          </p:nvGraphicFramePr>
          <p:xfrm>
            <a:off x="5952624" y="1435934"/>
            <a:ext cx="2013570" cy="1371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5" name="淘宝网chenying0907出品 54"/>
            <p:cNvSpPr txBox="1"/>
            <p:nvPr/>
          </p:nvSpPr>
          <p:spPr>
            <a:xfrm>
              <a:off x="6597112" y="1878356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/>
              <a:endParaRPr lang="zh-CN" altLang="en-US" sz="2400" b="1" dirty="0">
                <a:solidFill>
                  <a:schemeClr val="accent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675188" y="3044205"/>
            <a:ext cx="2013570" cy="1371562"/>
            <a:chOff x="5952624" y="3044205"/>
            <a:chExt cx="2013570" cy="1371562"/>
          </a:xfrm>
        </p:grpSpPr>
        <p:graphicFrame>
          <p:nvGraphicFramePr>
            <p:cNvPr id="56" name="图表 55"/>
            <p:cNvGraphicFramePr/>
            <p:nvPr/>
          </p:nvGraphicFramePr>
          <p:xfrm>
            <a:off x="5952624" y="3044205"/>
            <a:ext cx="2013570" cy="13715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7" name="淘宝网chenying0907出品 66"/>
            <p:cNvSpPr txBox="1"/>
            <p:nvPr/>
          </p:nvSpPr>
          <p:spPr>
            <a:xfrm>
              <a:off x="6597111" y="349915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/>
              <a:endParaRPr lang="zh-CN" altLang="en-US" sz="2400" b="1" dirty="0">
                <a:solidFill>
                  <a:schemeClr val="accent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" name="淘宝网chenying0907出品 4"/>
          <p:cNvGrpSpPr/>
          <p:nvPr/>
        </p:nvGrpSpPr>
        <p:grpSpPr>
          <a:xfrm>
            <a:off x="2281918" y="1611606"/>
            <a:ext cx="4064799" cy="1612170"/>
            <a:chOff x="7559354" y="1611606"/>
            <a:chExt cx="4064799" cy="796314"/>
          </a:xfrm>
        </p:grpSpPr>
        <p:sp>
          <p:nvSpPr>
            <p:cNvPr id="69" name="淘宝网chenying0907出品 68"/>
            <p:cNvSpPr/>
            <p:nvPr/>
          </p:nvSpPr>
          <p:spPr>
            <a:xfrm>
              <a:off x="7565724" y="1611606"/>
              <a:ext cx="2686120" cy="258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schemeClr val="accent1">
                      <a:alpha val="90000"/>
                    </a:schemeClr>
                  </a:solidFill>
                  <a:latin typeface="+mj-lt"/>
                  <a:cs typeface="Arial" panose="020B0604020202020204" pitchFamily="34" charset="0"/>
                </a:rPr>
                <a:t>Mass body index</a:t>
              </a:r>
              <a:endParaRPr lang="zh-CN" altLang="en-US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0" name="淘宝网chenying0907出品 69"/>
            <p:cNvSpPr>
              <a:spLocks noChangeArrowheads="1"/>
            </p:cNvSpPr>
            <p:nvPr/>
          </p:nvSpPr>
          <p:spPr bwMode="auto">
            <a:xfrm>
              <a:off x="7559354" y="1882159"/>
              <a:ext cx="4064799" cy="525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Weight</a:t>
              </a:r>
            </a:p>
            <a:p>
              <a:pPr algn="ctr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Height*height</a:t>
              </a:r>
              <a:endParaRPr lang="zh-CN" altLang="en-US" sz="2400" dirty="0">
                <a:solidFill>
                  <a:schemeClr val="tx2">
                    <a:alpha val="90000"/>
                  </a:schemeClr>
                </a:solidFill>
                <a:latin typeface="+mj-lt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淘宝网chenying0907出品 5"/>
          <p:cNvGrpSpPr/>
          <p:nvPr/>
        </p:nvGrpSpPr>
        <p:grpSpPr>
          <a:xfrm>
            <a:off x="2292099" y="3253722"/>
            <a:ext cx="8580226" cy="2796743"/>
            <a:chOff x="7569535" y="3253721"/>
            <a:chExt cx="4064799" cy="1549220"/>
          </a:xfrm>
        </p:grpSpPr>
        <p:sp>
          <p:nvSpPr>
            <p:cNvPr id="71" name="淘宝网chenying0907出品 70"/>
            <p:cNvSpPr/>
            <p:nvPr/>
          </p:nvSpPr>
          <p:spPr>
            <a:xfrm>
              <a:off x="7575905" y="3253721"/>
              <a:ext cx="1012898" cy="289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schemeClr val="accent1">
                      <a:alpha val="90000"/>
                    </a:schemeClr>
                  </a:solidFill>
                  <a:latin typeface="+mj-lt"/>
                  <a:cs typeface="Arial" panose="020B0604020202020204" pitchFamily="34" charset="0"/>
                </a:rPr>
                <a:t>Classification</a:t>
              </a:r>
              <a:endParaRPr lang="zh-CN" altLang="en-US" sz="2800" b="1" dirty="0">
                <a:solidFill>
                  <a:schemeClr val="accent1">
                    <a:alpha val="9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2" name="淘宝网chenying0907出品 71"/>
            <p:cNvSpPr>
              <a:spLocks noChangeArrowheads="1"/>
            </p:cNvSpPr>
            <p:nvPr/>
          </p:nvSpPr>
          <p:spPr bwMode="auto">
            <a:xfrm>
              <a:off x="7569535" y="3524274"/>
              <a:ext cx="4064799" cy="1278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Underweight                                                  Less than 18.5</a:t>
              </a:r>
            </a:p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Normal                                                            18.5 to 24.9</a:t>
              </a:r>
            </a:p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Overweight                                                     25.0 to 29.9</a:t>
              </a:r>
            </a:p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Obesity I                                                          30.0 to 34.9</a:t>
              </a:r>
            </a:p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Obesity II                                                         35.0 to 39.9</a:t>
              </a:r>
            </a:p>
            <a:p>
              <a:pPr algn="just" eaLnBrk="1" hangingPunct="1"/>
              <a:r>
                <a:rPr lang="en-US" altLang="zh-CN" sz="2400" dirty="0">
                  <a:solidFill>
                    <a:schemeClr val="tx2">
                      <a:alpha val="90000"/>
                    </a:schemeClr>
                  </a:solidFill>
                  <a:latin typeface="+mj-lt"/>
                  <a:ea typeface="Simsun" panose="02010600030101010101" pitchFamily="2" charset="-122"/>
                  <a:cs typeface="Arial" panose="020B0604020202020204" pitchFamily="34" charset="0"/>
                </a:rPr>
                <a:t>Obesity III                                                        Higher than 40</a:t>
              </a:r>
              <a:endParaRPr lang="zh-CN" altLang="en-US" sz="2400" dirty="0">
                <a:solidFill>
                  <a:schemeClr val="tx2">
                    <a:alpha val="90000"/>
                  </a:schemeClr>
                </a:solidFill>
                <a:latin typeface="+mj-lt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DCE5BF5-A3F8-4C37-A0CA-CCCAB25E3CA4}"/>
              </a:ext>
            </a:extLst>
          </p:cNvPr>
          <p:cNvCxnSpPr/>
          <p:nvPr/>
        </p:nvCxnSpPr>
        <p:spPr>
          <a:xfrm>
            <a:off x="2592371" y="2559284"/>
            <a:ext cx="3503629" cy="14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89551"/>
      </p:ext>
    </p:extLst>
  </p:cSld>
  <p:clrMapOvr>
    <a:masterClrMapping/>
  </p:clrMapOvr>
  <p:transition spd="slow" advTm="7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蓝色">
      <a:dk1>
        <a:srgbClr val="232323"/>
      </a:dk1>
      <a:lt1>
        <a:sysClr val="window" lastClr="FFFFFF"/>
      </a:lt1>
      <a:dk2>
        <a:srgbClr val="737373"/>
      </a:dk2>
      <a:lt2>
        <a:srgbClr val="E7E6E6"/>
      </a:lt2>
      <a:accent1>
        <a:srgbClr val="32A5DD"/>
      </a:accent1>
      <a:accent2>
        <a:srgbClr val="1579AD"/>
      </a:accent2>
      <a:accent3>
        <a:srgbClr val="C00000"/>
      </a:accent3>
      <a:accent4>
        <a:srgbClr val="FFC000"/>
      </a:accent4>
      <a:accent5>
        <a:srgbClr val="00B050"/>
      </a:accent5>
      <a:accent6>
        <a:srgbClr val="92D050"/>
      </a:accent6>
      <a:hlink>
        <a:srgbClr val="7030A0"/>
      </a:hlink>
      <a:folHlink>
        <a:srgbClr val="002060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806</TotalTime>
  <Words>616</Words>
  <Application>Microsoft Office PowerPoint</Application>
  <PresentationFormat>宽屏</PresentationFormat>
  <Paragraphs>139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欧美PPT</dc:title>
  <dc:subject>RP</dc:subject>
  <cp:keywords>RP</cp:keywords>
  <dc:description>RP</dc:description>
  <cp:lastModifiedBy>lu zuoyuan</cp:lastModifiedBy>
  <cp:revision>101</cp:revision>
  <dcterms:created xsi:type="dcterms:W3CDTF">2016-05-31T05:44:11Z</dcterms:created>
  <dcterms:modified xsi:type="dcterms:W3CDTF">2020-11-21T08:59:48Z</dcterms:modified>
  <cp:contentStatus>RP</cp:contentStatus>
</cp:coreProperties>
</file>